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7" r:id="rId4"/>
    <p:sldId id="259" r:id="rId5"/>
    <p:sldId id="267" r:id="rId6"/>
    <p:sldId id="260" r:id="rId7"/>
    <p:sldId id="261" r:id="rId8"/>
    <p:sldId id="262" r:id="rId9"/>
    <p:sldId id="263" r:id="rId10"/>
    <p:sldId id="264" r:id="rId11"/>
    <p:sldId id="265" r:id="rId12"/>
    <p:sldId id="266"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17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BBC30-BD81-445F-9BBC-E5FA3CD02B78}" type="datetimeFigureOut">
              <a:rPr lang="en-US" smtClean="0"/>
              <a:t>5/12/2019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A863D-9F37-4720-8805-AD335D1AF6B2}" type="slidenum">
              <a:rPr lang="en-US" smtClean="0"/>
              <a:t>‹#›</a:t>
            </a:fld>
            <a:endParaRPr lang="en-US"/>
          </a:p>
        </p:txBody>
      </p:sp>
    </p:spTree>
    <p:extLst>
      <p:ext uri="{BB962C8B-B14F-4D97-AF65-F5344CB8AC3E}">
        <p14:creationId xmlns:p14="http://schemas.microsoft.com/office/powerpoint/2010/main" val="795639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1766-FA7C-435B-BF33-D2F966A541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612895-55DE-4811-90C5-5113103D5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6BDDCB-61CF-4EBA-89AF-43CF22ACF816}"/>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0A9AC574-7FB2-4D00-872B-C3DCA2199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ED388-447D-4B59-B80F-3EBEA6BA37B4}"/>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97565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FAB2-06A6-43D8-BCCD-41F478F6CB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063C2D-2637-437C-A2B7-8F85542E3A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984C9-1717-4635-A19C-8E9F447677B3}"/>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67C88674-8427-418B-9C03-F740A1BB88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63A91-80F8-4CD2-8CE0-E5D11CAB1D9B}"/>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138232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473E9-851C-4675-A12E-D0CAD9CC1E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405A41-27C5-4A6A-B6A8-162B210C80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ABC0D-98B0-4681-8D54-F41C1FC4BB20}"/>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5BFFAE00-737D-49B6-B366-ECA8DC2733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86EF4-7357-497C-984D-E4F7FA2342CC}"/>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241072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B001-A84A-43D7-B3C2-1A7D46FC06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9F26A-760E-42A0-A955-E8D868B7D1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D18C2-848F-444A-98DF-C59C9F7F29D9}"/>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87B67725-410E-4D1E-8D44-3CD7410E6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3D6FA-7801-41C9-9530-103C428E5F4D}"/>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253856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E489-2B5C-44F7-BF22-CC6CAECD92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E60AA5-1687-4EC5-A4EA-435387042A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DC02D0-280C-449C-AEEF-47C85A6818F3}"/>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92611452-4FCC-4382-9726-283D30A5B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1BF83-1B66-42A5-BF89-2308DC9BC1E4}"/>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206206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AD9B-9991-47C5-A262-1AC5526907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3195B6-2A29-415F-BDEA-A7F2A334B3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59379-477A-4BD3-BA0F-87D0B2732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133B3A-E582-4DEE-A5FE-4284823A7678}"/>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6" name="Footer Placeholder 5">
            <a:extLst>
              <a:ext uri="{FF2B5EF4-FFF2-40B4-BE49-F238E27FC236}">
                <a16:creationId xmlns:a16="http://schemas.microsoft.com/office/drawing/2014/main" id="{370A2921-0EA5-4498-87FD-533B89E53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5CC1F3-E65C-4F10-8CD2-0F3805CBC2CA}"/>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350710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BAF21-564B-447A-9935-64CBC7E002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D90C7-0C52-41DE-B6CA-A055CDB11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A930FE-05FB-4A91-A667-68CDD62243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A8A940-5720-4EDB-8842-52F6D3858D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287E15-EE93-4608-97A6-917DDC475A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940A3D-3869-4C2D-A4EA-0E4CE54D05BE}"/>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8" name="Footer Placeholder 7">
            <a:extLst>
              <a:ext uri="{FF2B5EF4-FFF2-40B4-BE49-F238E27FC236}">
                <a16:creationId xmlns:a16="http://schemas.microsoft.com/office/drawing/2014/main" id="{D2CECB76-D18F-4EE9-A96A-8F00CA1BCD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88D00B-771C-41DC-8283-29520FA44342}"/>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313640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E0B8-0E47-4A35-B032-63D849E258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699B9-5606-4C10-844F-DA68762889CC}"/>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4" name="Footer Placeholder 3">
            <a:extLst>
              <a:ext uri="{FF2B5EF4-FFF2-40B4-BE49-F238E27FC236}">
                <a16:creationId xmlns:a16="http://schemas.microsoft.com/office/drawing/2014/main" id="{28ACA631-19CD-4C03-B47C-AAF99FD14D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986B6-1438-4DB1-B046-5B88E21D077B}"/>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150874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A0E1E7-EF7D-4598-B755-FBAB53E419D9}"/>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3" name="Footer Placeholder 2">
            <a:extLst>
              <a:ext uri="{FF2B5EF4-FFF2-40B4-BE49-F238E27FC236}">
                <a16:creationId xmlns:a16="http://schemas.microsoft.com/office/drawing/2014/main" id="{DFB78BD1-F16C-44EB-A410-95E70BC533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BFAE63-89C8-49B8-B96F-896374B14CEA}"/>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69625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65E4D-4CAA-4F70-BF9E-FBBAD50CB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FF8C95-5839-4B01-960D-CCABCE938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A5B35-ABDA-4B27-B300-9C3A5B319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C0542-9E06-4AC2-BBF9-29CAF063ADE5}"/>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6" name="Footer Placeholder 5">
            <a:extLst>
              <a:ext uri="{FF2B5EF4-FFF2-40B4-BE49-F238E27FC236}">
                <a16:creationId xmlns:a16="http://schemas.microsoft.com/office/drawing/2014/main" id="{E593DC13-76F7-4C57-B4A4-0025B39167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D4223-5AE4-47CE-8527-C2B3DFD6EFD4}"/>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170518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184A-801E-424F-BC8D-52E6B4695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648B3D-1515-4D1C-81EF-A133D16CDD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59E12A-5771-46F6-824B-BBBA22D80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439F5-C7E1-466A-A59E-1F8B4CACDE03}"/>
              </a:ext>
            </a:extLst>
          </p:cNvPr>
          <p:cNvSpPr>
            <a:spLocks noGrp="1"/>
          </p:cNvSpPr>
          <p:nvPr>
            <p:ph type="dt" sz="half" idx="10"/>
          </p:nvPr>
        </p:nvSpPr>
        <p:spPr/>
        <p:txBody>
          <a:bodyPr/>
          <a:lstStyle/>
          <a:p>
            <a:fld id="{F8676E30-B868-4025-BD1F-C11D53BC088C}" type="datetimeFigureOut">
              <a:rPr lang="en-US" smtClean="0"/>
              <a:t>5/12/2019</a:t>
            </a:fld>
            <a:endParaRPr lang="en-US"/>
          </a:p>
        </p:txBody>
      </p:sp>
      <p:sp>
        <p:nvSpPr>
          <p:cNvPr id="6" name="Footer Placeholder 5">
            <a:extLst>
              <a:ext uri="{FF2B5EF4-FFF2-40B4-BE49-F238E27FC236}">
                <a16:creationId xmlns:a16="http://schemas.microsoft.com/office/drawing/2014/main" id="{75706764-6431-4033-B742-70B1194E2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3AAC10-C3AA-4094-A33B-02D6B3C73B5C}"/>
              </a:ext>
            </a:extLst>
          </p:cNvPr>
          <p:cNvSpPr>
            <a:spLocks noGrp="1"/>
          </p:cNvSpPr>
          <p:nvPr>
            <p:ph type="sldNum" sz="quarter" idx="12"/>
          </p:nvPr>
        </p:nvSpPr>
        <p:spPr/>
        <p:txBody>
          <a:bodyPr/>
          <a:lstStyle/>
          <a:p>
            <a:fld id="{20347F8C-A8CC-4DC9-AA0A-B1E04614FA38}" type="slidenum">
              <a:rPr lang="en-US" smtClean="0"/>
              <a:t>‹#›</a:t>
            </a:fld>
            <a:endParaRPr lang="en-US"/>
          </a:p>
        </p:txBody>
      </p:sp>
    </p:spTree>
    <p:extLst>
      <p:ext uri="{BB962C8B-B14F-4D97-AF65-F5344CB8AC3E}">
        <p14:creationId xmlns:p14="http://schemas.microsoft.com/office/powerpoint/2010/main" val="127642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1DAA60-1AD1-4CC2-9AFE-C7DE1444E3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2E6D30-AD59-43AE-BC3E-B1ED98793F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B1ED2-509D-447D-92B1-06403ECFB4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76E30-B868-4025-BD1F-C11D53BC088C}" type="datetimeFigureOut">
              <a:rPr lang="en-US" smtClean="0"/>
              <a:t>5/12/2019</a:t>
            </a:fld>
            <a:endParaRPr lang="en-US"/>
          </a:p>
        </p:txBody>
      </p:sp>
      <p:sp>
        <p:nvSpPr>
          <p:cNvPr id="5" name="Footer Placeholder 4">
            <a:extLst>
              <a:ext uri="{FF2B5EF4-FFF2-40B4-BE49-F238E27FC236}">
                <a16:creationId xmlns:a16="http://schemas.microsoft.com/office/drawing/2014/main" id="{F593A817-D345-4656-ADDF-839C05B4C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DDCE28-1E8F-445E-9E6B-69D18AC955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47F8C-A8CC-4DC9-AA0A-B1E04614FA38}" type="slidenum">
              <a:rPr lang="en-US" smtClean="0"/>
              <a:t>‹#›</a:t>
            </a:fld>
            <a:endParaRPr lang="en-US"/>
          </a:p>
        </p:txBody>
      </p:sp>
    </p:spTree>
    <p:extLst>
      <p:ext uri="{BB962C8B-B14F-4D97-AF65-F5344CB8AC3E}">
        <p14:creationId xmlns:p14="http://schemas.microsoft.com/office/powerpoint/2010/main" val="3140260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sbobet.com/" TargetMode="External"/><Relationship Id="rId2" Type="http://schemas.openxmlformats.org/officeDocument/2006/relationships/hyperlink" Target="http://www.sc30.ne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sc30.net/"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hyperlink" Target="http://www.sbobe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800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BE11-985F-4784-8CF6-32D8734FEF71}"/>
              </a:ext>
            </a:extLst>
          </p:cNvPr>
          <p:cNvSpPr>
            <a:spLocks noGrp="1"/>
          </p:cNvSpPr>
          <p:nvPr>
            <p:ph type="title"/>
          </p:nvPr>
        </p:nvSpPr>
        <p:spPr>
          <a:xfrm>
            <a:off x="705678" y="1050925"/>
            <a:ext cx="10515600" cy="2378075"/>
          </a:xfrm>
        </p:spPr>
        <p:txBody>
          <a:bodyPr>
            <a:noAutofit/>
          </a:bodyPr>
          <a:lstStyle/>
          <a:p>
            <a:pPr algn="ctr"/>
            <a:r>
              <a:rPr lang="id-ID" sz="3200" dirty="0">
                <a:latin typeface="Gabriola" panose="04040605051002020D02" pitchFamily="82" charset="0"/>
              </a:rPr>
              <a:t>Untuk kasus perjudian online di Semarang, prakteknya menggunakan sistem member yang semua anggotanya mendaftar pada admin dalam dua situs atau menghubungi no hp 0811XXXXXXXX dan 024-356XXXX, setiap petaruh memasang uang Rp. 100.000 hingga 20.000.000.</a:t>
            </a:r>
            <a:br>
              <a:rPr lang="en-US" sz="3200" dirty="0">
                <a:latin typeface="Gabriola" panose="04040605051002020D02" pitchFamily="82" charset="0"/>
              </a:rPr>
            </a:br>
            <a:endParaRPr lang="en-US" sz="3200" dirty="0">
              <a:latin typeface="Gabriola" panose="04040605051002020D02" pitchFamily="82" charset="0"/>
            </a:endParaRPr>
          </a:p>
        </p:txBody>
      </p:sp>
      <p:sp>
        <p:nvSpPr>
          <p:cNvPr id="3" name="Content Placeholder 2">
            <a:extLst>
              <a:ext uri="{FF2B5EF4-FFF2-40B4-BE49-F238E27FC236}">
                <a16:creationId xmlns:a16="http://schemas.microsoft.com/office/drawing/2014/main" id="{A2B3C475-A977-4F00-B54C-49D39260B344}"/>
              </a:ext>
            </a:extLst>
          </p:cNvPr>
          <p:cNvSpPr>
            <a:spLocks noGrp="1"/>
          </p:cNvSpPr>
          <p:nvPr>
            <p:ph idx="1"/>
          </p:nvPr>
        </p:nvSpPr>
        <p:spPr>
          <a:xfrm>
            <a:off x="838200" y="4356100"/>
            <a:ext cx="10515600" cy="2136775"/>
          </a:xfrm>
        </p:spPr>
        <p:txBody>
          <a:bodyPr>
            <a:normAutofit/>
          </a:bodyPr>
          <a:lstStyle/>
          <a:p>
            <a:pPr marL="0" indent="0" algn="ctr">
              <a:buNone/>
            </a:pPr>
            <a:r>
              <a:rPr lang="id-ID" sz="3200" dirty="0">
                <a:latin typeface="Gabriola" panose="04040605051002020D02" pitchFamily="82" charset="0"/>
              </a:rPr>
              <a:t>Omset perjudian online di dua tempat ini sebulannya mencapai miliaran rupiah, perputaran uang di situs </a:t>
            </a:r>
            <a:r>
              <a:rPr lang="id-ID" sz="3200" dirty="0">
                <a:solidFill>
                  <a:srgbClr val="FF0000"/>
                </a:solidFill>
                <a:latin typeface="Gabriola" panose="04040605051002020D02" pitchFamily="82" charset="0"/>
                <a:hlinkClick r:id="rId2">
                  <a:extLst>
                    <a:ext uri="{A12FA001-AC4F-418D-AE19-62706E023703}">
                      <ahyp:hlinkClr xmlns:ahyp="http://schemas.microsoft.com/office/drawing/2018/hyperlinkcolor" val="tx"/>
                    </a:ext>
                  </a:extLst>
                </a:hlinkClick>
              </a:rPr>
              <a:t>www.sc30.net</a:t>
            </a:r>
            <a:r>
              <a:rPr lang="id-ID" sz="3200" dirty="0">
                <a:solidFill>
                  <a:srgbClr val="FF0000"/>
                </a:solidFill>
                <a:latin typeface="Gabriola" panose="04040605051002020D02" pitchFamily="82" charset="0"/>
              </a:rPr>
              <a:t> </a:t>
            </a:r>
            <a:r>
              <a:rPr lang="id-ID" sz="3200" dirty="0">
                <a:latin typeface="Gabriola" panose="04040605051002020D02" pitchFamily="82" charset="0"/>
              </a:rPr>
              <a:t>berkisar Rp. 10 miliar sedangkan pada situs </a:t>
            </a:r>
            <a:r>
              <a:rPr lang="id-ID" sz="3200" dirty="0">
                <a:solidFill>
                  <a:srgbClr val="FF0000"/>
                </a:solidFill>
                <a:latin typeface="Gabriola" panose="04040605051002020D02" pitchFamily="82" charset="0"/>
                <a:hlinkClick r:id="rId3">
                  <a:extLst>
                    <a:ext uri="{A12FA001-AC4F-418D-AE19-62706E023703}">
                      <ahyp:hlinkClr xmlns:ahyp="http://schemas.microsoft.com/office/drawing/2018/hyperlinkcolor" val="tx"/>
                    </a:ext>
                  </a:extLst>
                </a:hlinkClick>
              </a:rPr>
              <a:t>www.sbobet.com</a:t>
            </a:r>
            <a:r>
              <a:rPr lang="id-ID" sz="3200" dirty="0">
                <a:solidFill>
                  <a:srgbClr val="FF0000"/>
                </a:solidFill>
                <a:latin typeface="Gabriola" panose="04040605051002020D02" pitchFamily="82" charset="0"/>
              </a:rPr>
              <a:t> </a:t>
            </a:r>
            <a:r>
              <a:rPr lang="id-ID" sz="3200" dirty="0">
                <a:latin typeface="Gabriola" panose="04040605051002020D02" pitchFamily="82" charset="0"/>
              </a:rPr>
              <a:t>berkisar Rp. 15 miliar per bulannya.</a:t>
            </a:r>
            <a:endParaRPr lang="en-US" sz="3200" dirty="0">
              <a:latin typeface="Gabriola" panose="04040605051002020D02" pitchFamily="82" charset="0"/>
            </a:endParaRPr>
          </a:p>
          <a:p>
            <a:pPr algn="ctr"/>
            <a:endParaRPr lang="en-US" sz="3200" dirty="0">
              <a:latin typeface="Gabriola" panose="04040605051002020D02" pitchFamily="82" charset="0"/>
            </a:endParaRPr>
          </a:p>
        </p:txBody>
      </p:sp>
    </p:spTree>
    <p:extLst>
      <p:ext uri="{BB962C8B-B14F-4D97-AF65-F5344CB8AC3E}">
        <p14:creationId xmlns:p14="http://schemas.microsoft.com/office/powerpoint/2010/main" val="2113386183"/>
      </p:ext>
    </p:extLst>
  </p:cSld>
  <p:clrMapOvr>
    <a:masterClrMapping/>
  </p:clrMapOvr>
  <p:transition spd="slow">
    <p:comb/>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3624-8766-4ADC-9256-15EC3E0DE653}"/>
              </a:ext>
            </a:extLst>
          </p:cNvPr>
          <p:cNvSpPr>
            <a:spLocks noGrp="1"/>
          </p:cNvSpPr>
          <p:nvPr>
            <p:ph type="title"/>
          </p:nvPr>
        </p:nvSpPr>
        <p:spPr>
          <a:xfrm>
            <a:off x="1159328" y="319314"/>
            <a:ext cx="9873343" cy="723446"/>
          </a:xfrm>
          <a:solidFill>
            <a:schemeClr val="accent2">
              <a:lumMod val="60000"/>
              <a:lumOff val="40000"/>
            </a:schemeClr>
          </a:solidFill>
          <a:ln w="9525" cap="flat" cmpd="sng" algn="ctr">
            <a:solidFill>
              <a:schemeClr val="dk1"/>
            </a:solidFill>
            <a:prstDash val="solid"/>
            <a:round/>
            <a:headEnd type="none" w="med" len="med"/>
            <a:tailEnd type="none" w="med" len="med"/>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dk1"/>
          </a:fontRef>
        </p:style>
        <p:txBody>
          <a:bodyPr/>
          <a:lstStyle/>
          <a:p>
            <a:pPr algn="ctr"/>
            <a:r>
              <a:rPr lang="en-US" dirty="0" err="1">
                <a:latin typeface="Exotc350 DmBd BT" panose="04030705050B02020A03" pitchFamily="82" charset="0"/>
              </a:rPr>
              <a:t>Undang-Undang</a:t>
            </a:r>
            <a:r>
              <a:rPr lang="en-US" dirty="0">
                <a:latin typeface="Exotc350 DmBd BT" panose="04030705050B02020A03" pitchFamily="82" charset="0"/>
              </a:rPr>
              <a:t> </a:t>
            </a:r>
            <a:r>
              <a:rPr lang="en-US" dirty="0" err="1">
                <a:latin typeface="Exotc350 DmBd BT" panose="04030705050B02020A03" pitchFamily="82" charset="0"/>
              </a:rPr>
              <a:t>Tentang</a:t>
            </a:r>
            <a:r>
              <a:rPr lang="en-US" dirty="0">
                <a:latin typeface="Exotc350 DmBd BT" panose="04030705050B02020A03" pitchFamily="82" charset="0"/>
              </a:rPr>
              <a:t> </a:t>
            </a:r>
            <a:r>
              <a:rPr lang="en-US" dirty="0" err="1">
                <a:latin typeface="Exotc350 DmBd BT" panose="04030705050B02020A03" pitchFamily="82" charset="0"/>
              </a:rPr>
              <a:t>Perjudian</a:t>
            </a:r>
            <a:r>
              <a:rPr lang="en-US" dirty="0">
                <a:latin typeface="Exotc350 DmBd BT" panose="04030705050B02020A03" pitchFamily="82" charset="0"/>
              </a:rPr>
              <a:t> Online</a:t>
            </a:r>
          </a:p>
        </p:txBody>
      </p:sp>
      <p:sp>
        <p:nvSpPr>
          <p:cNvPr id="3" name="Content Placeholder 2">
            <a:extLst>
              <a:ext uri="{FF2B5EF4-FFF2-40B4-BE49-F238E27FC236}">
                <a16:creationId xmlns:a16="http://schemas.microsoft.com/office/drawing/2014/main" id="{76FF01E9-56FC-4C61-93E8-538A930464E0}"/>
              </a:ext>
            </a:extLst>
          </p:cNvPr>
          <p:cNvSpPr>
            <a:spLocks noGrp="1"/>
          </p:cNvSpPr>
          <p:nvPr>
            <p:ph idx="1"/>
          </p:nvPr>
        </p:nvSpPr>
        <p:spPr>
          <a:xfrm>
            <a:off x="838199" y="1553027"/>
            <a:ext cx="10515600" cy="4754563"/>
          </a:xfrm>
          <a:solidFill>
            <a:schemeClr val="accent2">
              <a:lumMod val="60000"/>
              <a:lumOff val="40000"/>
            </a:schemeClr>
          </a:solidFill>
        </p:spPr>
        <p:txBody>
          <a:bodyPr>
            <a:normAutofit/>
          </a:bodyPr>
          <a:lstStyle/>
          <a:p>
            <a:pPr marL="0" indent="0">
              <a:buNone/>
            </a:pPr>
            <a:r>
              <a:rPr lang="en-US" sz="3600" dirty="0">
                <a:latin typeface="Gabriola" panose="04040605051002020D02" pitchFamily="82" charset="0"/>
              </a:rPr>
              <a:t>UU ITE, </a:t>
            </a:r>
            <a:r>
              <a:rPr lang="en-US" sz="3600" dirty="0" err="1">
                <a:latin typeface="Gabriola" panose="04040605051002020D02" pitchFamily="82" charset="0"/>
              </a:rPr>
              <a:t>pengaturan</a:t>
            </a:r>
            <a:r>
              <a:rPr lang="en-US" sz="3600" dirty="0">
                <a:latin typeface="Gabriola" panose="04040605051002020D02" pitchFamily="82" charset="0"/>
              </a:rPr>
              <a:t> </a:t>
            </a:r>
            <a:r>
              <a:rPr lang="en-US" sz="3600" dirty="0" err="1">
                <a:latin typeface="Gabriola" panose="04040605051002020D02" pitchFamily="82" charset="0"/>
              </a:rPr>
              <a:t>mengenai</a:t>
            </a:r>
            <a:r>
              <a:rPr lang="en-US" sz="3600" dirty="0">
                <a:latin typeface="Gabriola" panose="04040605051002020D02" pitchFamily="82" charset="0"/>
              </a:rPr>
              <a:t> </a:t>
            </a:r>
            <a:r>
              <a:rPr lang="en-US" sz="3600" dirty="0" err="1">
                <a:latin typeface="Gabriola" panose="04040605051002020D02" pitchFamily="82" charset="0"/>
              </a:rPr>
              <a:t>perjudian</a:t>
            </a:r>
            <a:r>
              <a:rPr lang="en-US" sz="3600" dirty="0">
                <a:latin typeface="Gabriola" panose="04040605051002020D02" pitchFamily="82" charset="0"/>
              </a:rPr>
              <a:t> </a:t>
            </a:r>
            <a:r>
              <a:rPr lang="en-US" sz="3600" dirty="0" err="1">
                <a:latin typeface="Gabriola" panose="04040605051002020D02" pitchFamily="82" charset="0"/>
              </a:rPr>
              <a:t>dalam</a:t>
            </a:r>
            <a:r>
              <a:rPr lang="en-US" sz="3600" dirty="0">
                <a:latin typeface="Gabriola" panose="04040605051002020D02" pitchFamily="82" charset="0"/>
              </a:rPr>
              <a:t> dunia cyber </a:t>
            </a:r>
            <a:r>
              <a:rPr lang="en-US" sz="3600" dirty="0" err="1">
                <a:latin typeface="Gabriola" panose="04040605051002020D02" pitchFamily="82" charset="0"/>
              </a:rPr>
              <a:t>diatur</a:t>
            </a:r>
            <a:r>
              <a:rPr lang="en-US" sz="3600" dirty="0">
                <a:latin typeface="Gabriola" panose="04040605051002020D02" pitchFamily="82" charset="0"/>
              </a:rPr>
              <a:t> </a:t>
            </a:r>
            <a:r>
              <a:rPr lang="en-US" sz="3600" dirty="0" err="1">
                <a:latin typeface="Gabriola" panose="04040605051002020D02" pitchFamily="82" charset="0"/>
              </a:rPr>
              <a:t>dalam</a:t>
            </a:r>
            <a:r>
              <a:rPr lang="en-US" sz="3600" dirty="0">
                <a:latin typeface="Gabriola" panose="04040605051002020D02" pitchFamily="82" charset="0"/>
              </a:rPr>
              <a:t> </a:t>
            </a:r>
            <a:r>
              <a:rPr lang="en-US" sz="3600" dirty="0" err="1">
                <a:latin typeface="Gabriola" panose="04040605051002020D02" pitchFamily="82" charset="0"/>
              </a:rPr>
              <a:t>Pasal</a:t>
            </a:r>
            <a:r>
              <a:rPr lang="en-US" sz="3600" dirty="0">
                <a:latin typeface="Gabriola" panose="04040605051002020D02" pitchFamily="82" charset="0"/>
              </a:rPr>
              <a:t> 27, yang </a:t>
            </a:r>
            <a:r>
              <a:rPr lang="en-US" sz="3600" dirty="0" err="1">
                <a:latin typeface="Gabriola" panose="04040605051002020D02" pitchFamily="82" charset="0"/>
              </a:rPr>
              <a:t>berbunyi</a:t>
            </a:r>
            <a:r>
              <a:rPr lang="en-US" sz="3600" dirty="0">
                <a:latin typeface="Gabriola" panose="04040605051002020D02" pitchFamily="82" charset="0"/>
              </a:rPr>
              <a:t>:</a:t>
            </a:r>
          </a:p>
          <a:p>
            <a:pPr marL="0" indent="0" algn="ctr">
              <a:buNone/>
            </a:pPr>
            <a:r>
              <a:rPr lang="en-US" sz="3600" i="1" dirty="0">
                <a:latin typeface="Gabriola" panose="04040605051002020D02" pitchFamily="82" charset="0"/>
              </a:rPr>
              <a:t>“</a:t>
            </a:r>
            <a:r>
              <a:rPr lang="en-US" sz="3600" i="1" dirty="0" err="1">
                <a:latin typeface="Gabriola" panose="04040605051002020D02" pitchFamily="82" charset="0"/>
              </a:rPr>
              <a:t>setiap</a:t>
            </a:r>
            <a:r>
              <a:rPr lang="en-US" sz="3600" i="1" dirty="0">
                <a:latin typeface="Gabriola" panose="04040605051002020D02" pitchFamily="82" charset="0"/>
              </a:rPr>
              <a:t> orang </a:t>
            </a:r>
            <a:r>
              <a:rPr lang="en-US" sz="3600" i="1" dirty="0" err="1">
                <a:latin typeface="Gabriola" panose="04040605051002020D02" pitchFamily="82" charset="0"/>
              </a:rPr>
              <a:t>sengaja</a:t>
            </a:r>
            <a:r>
              <a:rPr lang="en-US" sz="3600" i="1" dirty="0">
                <a:latin typeface="Gabriola" panose="04040605051002020D02" pitchFamily="82" charset="0"/>
              </a:rPr>
              <a:t> dan </a:t>
            </a:r>
            <a:r>
              <a:rPr lang="en-US" sz="3600" i="1" dirty="0" err="1">
                <a:latin typeface="Gabriola" panose="04040605051002020D02" pitchFamily="82" charset="0"/>
              </a:rPr>
              <a:t>tanpa</a:t>
            </a:r>
            <a:r>
              <a:rPr lang="en-US" sz="3600" i="1" dirty="0">
                <a:latin typeface="Gabriola" panose="04040605051002020D02" pitchFamily="82" charset="0"/>
              </a:rPr>
              <a:t> </a:t>
            </a:r>
            <a:r>
              <a:rPr lang="en-US" sz="3600" i="1" dirty="0" err="1">
                <a:latin typeface="Gabriola" panose="04040605051002020D02" pitchFamily="82" charset="0"/>
              </a:rPr>
              <a:t>hak</a:t>
            </a:r>
            <a:r>
              <a:rPr lang="en-US" sz="3600" i="1" dirty="0">
                <a:latin typeface="Gabriola" panose="04040605051002020D02" pitchFamily="82" charset="0"/>
              </a:rPr>
              <a:t> </a:t>
            </a:r>
            <a:r>
              <a:rPr lang="en-US" sz="3600" i="1" dirty="0" err="1">
                <a:latin typeface="Gabriola" panose="04040605051002020D02" pitchFamily="82" charset="0"/>
              </a:rPr>
              <a:t>mendistribusikan</a:t>
            </a:r>
            <a:r>
              <a:rPr lang="en-US" sz="3600" i="1" dirty="0">
                <a:latin typeface="Gabriola" panose="04040605051002020D02" pitchFamily="82" charset="0"/>
              </a:rPr>
              <a:t>, </a:t>
            </a:r>
            <a:r>
              <a:rPr lang="en-US" sz="3600" i="1" dirty="0" err="1">
                <a:latin typeface="Gabriola" panose="04040605051002020D02" pitchFamily="82" charset="0"/>
              </a:rPr>
              <a:t>mentransmisikan</a:t>
            </a:r>
            <a:r>
              <a:rPr lang="en-US" sz="3600" i="1" dirty="0">
                <a:latin typeface="Gabriola" panose="04040605051002020D02" pitchFamily="82" charset="0"/>
              </a:rPr>
              <a:t>, </a:t>
            </a:r>
            <a:r>
              <a:rPr lang="en-US" sz="3600" i="1" dirty="0" err="1">
                <a:latin typeface="Gabriola" panose="04040605051002020D02" pitchFamily="82" charset="0"/>
              </a:rPr>
              <a:t>atau</a:t>
            </a:r>
            <a:r>
              <a:rPr lang="en-US" sz="3600" i="1" dirty="0">
                <a:latin typeface="Gabriola" panose="04040605051002020D02" pitchFamily="82" charset="0"/>
              </a:rPr>
              <a:t> </a:t>
            </a:r>
            <a:r>
              <a:rPr lang="en-US" sz="3600" i="1" dirty="0" err="1">
                <a:latin typeface="Gabriola" panose="04040605051002020D02" pitchFamily="82" charset="0"/>
              </a:rPr>
              <a:t>membuat</a:t>
            </a:r>
            <a:r>
              <a:rPr lang="en-US" sz="3600" i="1" dirty="0">
                <a:latin typeface="Gabriola" panose="04040605051002020D02" pitchFamily="82" charset="0"/>
              </a:rPr>
              <a:t> </a:t>
            </a:r>
            <a:r>
              <a:rPr lang="en-US" sz="3600" i="1" dirty="0" err="1">
                <a:latin typeface="Gabriola" panose="04040605051002020D02" pitchFamily="82" charset="0"/>
              </a:rPr>
              <a:t>dapat</a:t>
            </a:r>
            <a:r>
              <a:rPr lang="en-US" sz="3600" i="1" dirty="0">
                <a:latin typeface="Gabriola" panose="04040605051002020D02" pitchFamily="82" charset="0"/>
              </a:rPr>
              <a:t> </a:t>
            </a:r>
            <a:r>
              <a:rPr lang="en-US" sz="3600" i="1" dirty="0" err="1">
                <a:latin typeface="Gabriola" panose="04040605051002020D02" pitchFamily="82" charset="0"/>
              </a:rPr>
              <a:t>diaksesnya</a:t>
            </a:r>
            <a:r>
              <a:rPr lang="en-US" sz="3600" i="1" dirty="0">
                <a:latin typeface="Gabriola" panose="04040605051002020D02" pitchFamily="82" charset="0"/>
              </a:rPr>
              <a:t> </a:t>
            </a:r>
            <a:r>
              <a:rPr lang="en-US" sz="3600" i="1" dirty="0" err="1">
                <a:latin typeface="Gabriola" panose="04040605051002020D02" pitchFamily="82" charset="0"/>
              </a:rPr>
              <a:t>Informasi</a:t>
            </a:r>
            <a:r>
              <a:rPr lang="en-US" sz="3600" i="1" dirty="0">
                <a:latin typeface="Gabriola" panose="04040605051002020D02" pitchFamily="82" charset="0"/>
              </a:rPr>
              <a:t> </a:t>
            </a:r>
            <a:r>
              <a:rPr lang="en-US" sz="3600" i="1" dirty="0" err="1">
                <a:latin typeface="Gabriola" panose="04040605051002020D02" pitchFamily="82" charset="0"/>
              </a:rPr>
              <a:t>atau</a:t>
            </a:r>
            <a:r>
              <a:rPr lang="en-US" sz="3600" i="1" dirty="0">
                <a:latin typeface="Gabriola" panose="04040605051002020D02" pitchFamily="82" charset="0"/>
              </a:rPr>
              <a:t> </a:t>
            </a:r>
            <a:r>
              <a:rPr lang="en-US" sz="3600" i="1" dirty="0" err="1">
                <a:latin typeface="Gabriola" panose="04040605051002020D02" pitchFamily="82" charset="0"/>
              </a:rPr>
              <a:t>Elektronik</a:t>
            </a:r>
            <a:r>
              <a:rPr lang="en-US" sz="3600" i="1" dirty="0">
                <a:latin typeface="Gabriola" panose="04040605051002020D02" pitchFamily="82" charset="0"/>
              </a:rPr>
              <a:t> yang </a:t>
            </a:r>
            <a:r>
              <a:rPr lang="en-US" sz="3600" i="1" dirty="0" err="1">
                <a:latin typeface="Gabriola" panose="04040605051002020D02" pitchFamily="82" charset="0"/>
              </a:rPr>
              <a:t>memiliki</a:t>
            </a:r>
            <a:r>
              <a:rPr lang="en-US" sz="3600" i="1" dirty="0">
                <a:latin typeface="Gabriola" panose="04040605051002020D02" pitchFamily="82" charset="0"/>
              </a:rPr>
              <a:t> </a:t>
            </a:r>
            <a:r>
              <a:rPr lang="en-US" sz="3600" i="1" dirty="0" err="1">
                <a:latin typeface="Gabriola" panose="04040605051002020D02" pitchFamily="82" charset="0"/>
              </a:rPr>
              <a:t>muatan</a:t>
            </a:r>
            <a:r>
              <a:rPr lang="en-US" sz="3600" i="1" dirty="0">
                <a:latin typeface="Gabriola" panose="04040605051002020D02" pitchFamily="82" charset="0"/>
              </a:rPr>
              <a:t> </a:t>
            </a:r>
            <a:r>
              <a:rPr lang="en-US" sz="3600" i="1" dirty="0" err="1">
                <a:latin typeface="Gabriola" panose="04040605051002020D02" pitchFamily="82" charset="0"/>
              </a:rPr>
              <a:t>perjudian</a:t>
            </a:r>
            <a:r>
              <a:rPr lang="en-US" sz="3600" i="1" dirty="0">
                <a:latin typeface="Gabriola" panose="04040605051002020D02" pitchFamily="82" charset="0"/>
              </a:rPr>
              <a:t>.”</a:t>
            </a:r>
            <a:endParaRPr lang="en-US" sz="3600" dirty="0">
              <a:latin typeface="Gabriola" panose="04040605051002020D02" pitchFamily="82" charset="0"/>
            </a:endParaRPr>
          </a:p>
          <a:p>
            <a:pPr marL="0" indent="0">
              <a:buNone/>
            </a:pPr>
            <a:r>
              <a:rPr lang="en-US" sz="3600" dirty="0" err="1">
                <a:latin typeface="Gabriola" panose="04040605051002020D02" pitchFamily="82" charset="0"/>
              </a:rPr>
              <a:t>Ancaman</a:t>
            </a:r>
            <a:r>
              <a:rPr lang="en-US" sz="3600" dirty="0">
                <a:latin typeface="Gabriola" panose="04040605051002020D02" pitchFamily="82" charset="0"/>
              </a:rPr>
              <a:t> </a:t>
            </a:r>
            <a:r>
              <a:rPr lang="en-US" sz="3600" dirty="0" err="1">
                <a:latin typeface="Gabriola" panose="04040605051002020D02" pitchFamily="82" charset="0"/>
              </a:rPr>
              <a:t>pidana</a:t>
            </a:r>
            <a:r>
              <a:rPr lang="en-US" sz="3600" dirty="0">
                <a:latin typeface="Gabriola" panose="04040605051002020D02" pitchFamily="82" charset="0"/>
              </a:rPr>
              <a:t> </a:t>
            </a:r>
            <a:r>
              <a:rPr lang="en-US" sz="3600" dirty="0" err="1">
                <a:latin typeface="Gabriola" panose="04040605051002020D02" pitchFamily="82" charset="0"/>
              </a:rPr>
              <a:t>dari</a:t>
            </a:r>
            <a:r>
              <a:rPr lang="en-US" sz="3600" dirty="0">
                <a:latin typeface="Gabriola" panose="04040605051002020D02" pitchFamily="82" charset="0"/>
              </a:rPr>
              <a:t> </a:t>
            </a:r>
            <a:r>
              <a:rPr lang="en-US" sz="3600" dirty="0" err="1">
                <a:latin typeface="Gabriola" panose="04040605051002020D02" pitchFamily="82" charset="0"/>
              </a:rPr>
              <a:t>pasal</a:t>
            </a:r>
            <a:r>
              <a:rPr lang="en-US" sz="3600" dirty="0">
                <a:latin typeface="Gabriola" panose="04040605051002020D02" pitchFamily="82" charset="0"/>
              </a:rPr>
              <a:t> di </a:t>
            </a:r>
            <a:r>
              <a:rPr lang="en-US" sz="3600" dirty="0" err="1">
                <a:latin typeface="Gabriola" panose="04040605051002020D02" pitchFamily="82" charset="0"/>
              </a:rPr>
              <a:t>atas</a:t>
            </a:r>
            <a:r>
              <a:rPr lang="en-US" sz="3600" dirty="0">
                <a:latin typeface="Gabriola" panose="04040605051002020D02" pitchFamily="82" charset="0"/>
              </a:rPr>
              <a:t> </a:t>
            </a:r>
            <a:r>
              <a:rPr lang="en-US" sz="3600" dirty="0" err="1">
                <a:latin typeface="Gabriola" panose="04040605051002020D02" pitchFamily="82" charset="0"/>
              </a:rPr>
              <a:t>yakni</a:t>
            </a:r>
            <a:r>
              <a:rPr lang="en-US" sz="3600" dirty="0">
                <a:latin typeface="Gabriola" panose="04040605051002020D02" pitchFamily="82" charset="0"/>
              </a:rPr>
              <a:t> </a:t>
            </a:r>
            <a:r>
              <a:rPr lang="en-US" sz="3600" dirty="0" err="1">
                <a:latin typeface="Gabriola" panose="04040605051002020D02" pitchFamily="82" charset="0"/>
              </a:rPr>
              <a:t>disebutkan</a:t>
            </a:r>
            <a:r>
              <a:rPr lang="en-US" sz="3600" dirty="0">
                <a:latin typeface="Gabriola" panose="04040605051002020D02" pitchFamily="82" charset="0"/>
              </a:rPr>
              <a:t> </a:t>
            </a:r>
            <a:r>
              <a:rPr lang="en-US" sz="3600" dirty="0" err="1">
                <a:latin typeface="Gabriola" panose="04040605051002020D02" pitchFamily="82" charset="0"/>
              </a:rPr>
              <a:t>dalam</a:t>
            </a:r>
            <a:r>
              <a:rPr lang="en-US" sz="3600" dirty="0">
                <a:latin typeface="Gabriola" panose="04040605051002020D02" pitchFamily="82" charset="0"/>
              </a:rPr>
              <a:t> </a:t>
            </a:r>
            <a:r>
              <a:rPr lang="en-US" sz="3600" dirty="0" err="1">
                <a:latin typeface="Gabriola" panose="04040605051002020D02" pitchFamily="82" charset="0"/>
              </a:rPr>
              <a:t>Pasal</a:t>
            </a:r>
            <a:r>
              <a:rPr lang="en-US" sz="3600" dirty="0">
                <a:latin typeface="Gabriola" panose="04040605051002020D02" pitchFamily="82" charset="0"/>
              </a:rPr>
              <a:t> 45 UU ITE </a:t>
            </a:r>
            <a:r>
              <a:rPr lang="en-US" sz="3600" dirty="0" err="1">
                <a:latin typeface="Gabriola" panose="04040605051002020D02" pitchFamily="82" charset="0"/>
              </a:rPr>
              <a:t>yaitu</a:t>
            </a:r>
            <a:r>
              <a:rPr lang="en-US" sz="3600" dirty="0">
                <a:latin typeface="Gabriola" panose="04040605051002020D02" pitchFamily="82" charset="0"/>
              </a:rPr>
              <a:t> </a:t>
            </a:r>
            <a:r>
              <a:rPr lang="en-US" sz="3600" dirty="0" err="1">
                <a:latin typeface="Gabriola" panose="04040605051002020D02" pitchFamily="82" charset="0"/>
              </a:rPr>
              <a:t>pidana</a:t>
            </a:r>
            <a:r>
              <a:rPr lang="en-US" sz="3600" dirty="0">
                <a:latin typeface="Gabriola" panose="04040605051002020D02" pitchFamily="82" charset="0"/>
              </a:rPr>
              <a:t> </a:t>
            </a:r>
            <a:r>
              <a:rPr lang="en-US" sz="3600" dirty="0" err="1">
                <a:latin typeface="Gabriola" panose="04040605051002020D02" pitchFamily="82" charset="0"/>
              </a:rPr>
              <a:t>penjara</a:t>
            </a:r>
            <a:r>
              <a:rPr lang="en-US" sz="3600" dirty="0">
                <a:latin typeface="Gabriola" panose="04040605051002020D02" pitchFamily="82" charset="0"/>
              </a:rPr>
              <a:t> paling lama 6 (</a:t>
            </a:r>
            <a:r>
              <a:rPr lang="en-US" sz="3600" dirty="0" err="1">
                <a:latin typeface="Gabriola" panose="04040605051002020D02" pitchFamily="82" charset="0"/>
              </a:rPr>
              <a:t>enam</a:t>
            </a:r>
            <a:r>
              <a:rPr lang="en-US" sz="3600" dirty="0">
                <a:latin typeface="Gabriola" panose="04040605051002020D02" pitchFamily="82" charset="0"/>
              </a:rPr>
              <a:t>) </a:t>
            </a:r>
            <a:r>
              <a:rPr lang="en-US" sz="3600" dirty="0" err="1">
                <a:latin typeface="Gabriola" panose="04040605051002020D02" pitchFamily="82" charset="0"/>
              </a:rPr>
              <a:t>tahun</a:t>
            </a:r>
            <a:r>
              <a:rPr lang="en-US" sz="3600" dirty="0">
                <a:latin typeface="Gabriola" panose="04040605051002020D02" pitchFamily="82" charset="0"/>
              </a:rPr>
              <a:t> dan / </a:t>
            </a:r>
            <a:r>
              <a:rPr lang="en-US" sz="3600" dirty="0" err="1">
                <a:latin typeface="Gabriola" panose="04040605051002020D02" pitchFamily="82" charset="0"/>
              </a:rPr>
              <a:t>atau</a:t>
            </a:r>
            <a:r>
              <a:rPr lang="en-US" sz="3600" dirty="0">
                <a:latin typeface="Gabriola" panose="04040605051002020D02" pitchFamily="82" charset="0"/>
              </a:rPr>
              <a:t> </a:t>
            </a:r>
            <a:r>
              <a:rPr lang="en-US" sz="3600" dirty="0" err="1">
                <a:latin typeface="Gabriola" panose="04040605051002020D02" pitchFamily="82" charset="0"/>
              </a:rPr>
              <a:t>denda</a:t>
            </a:r>
            <a:r>
              <a:rPr lang="en-US" sz="3600" dirty="0">
                <a:latin typeface="Gabriola" panose="04040605051002020D02" pitchFamily="82" charset="0"/>
              </a:rPr>
              <a:t> paling </a:t>
            </a:r>
            <a:r>
              <a:rPr lang="en-US" sz="3600" dirty="0" err="1">
                <a:latin typeface="Gabriola" panose="04040605051002020D02" pitchFamily="82" charset="0"/>
              </a:rPr>
              <a:t>banyak</a:t>
            </a:r>
            <a:r>
              <a:rPr lang="en-US" sz="3600" dirty="0">
                <a:latin typeface="Gabriola" panose="04040605051002020D02" pitchFamily="82" charset="0"/>
              </a:rPr>
              <a:t> </a:t>
            </a:r>
            <a:r>
              <a:rPr lang="en-US" sz="3600" dirty="0" err="1">
                <a:latin typeface="Gabriola" panose="04040605051002020D02" pitchFamily="82" charset="0"/>
              </a:rPr>
              <a:t>Rp</a:t>
            </a:r>
            <a:r>
              <a:rPr lang="en-US" sz="3600" dirty="0">
                <a:latin typeface="Gabriola" panose="04040605051002020D02" pitchFamily="82" charset="0"/>
              </a:rPr>
              <a:t> 1 </a:t>
            </a:r>
            <a:r>
              <a:rPr lang="en-US" sz="3600" dirty="0" err="1">
                <a:latin typeface="Gabriola" panose="04040605051002020D02" pitchFamily="82" charset="0"/>
              </a:rPr>
              <a:t>miliar</a:t>
            </a:r>
            <a:endParaRPr lang="en-US" sz="3600" dirty="0">
              <a:latin typeface="Gabriola" panose="04040605051002020D02" pitchFamily="82" charset="0"/>
            </a:endParaRPr>
          </a:p>
        </p:txBody>
      </p:sp>
    </p:spTree>
    <p:extLst>
      <p:ext uri="{BB962C8B-B14F-4D97-AF65-F5344CB8AC3E}">
        <p14:creationId xmlns:p14="http://schemas.microsoft.com/office/powerpoint/2010/main" val="314741677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randombar(horizontal)">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C2604-EA7A-4321-BC8A-76A5C437B973}"/>
              </a:ext>
            </a:extLst>
          </p:cNvPr>
          <p:cNvSpPr>
            <a:spLocks noGrp="1"/>
          </p:cNvSpPr>
          <p:nvPr>
            <p:ph type="title"/>
          </p:nvPr>
        </p:nvSpPr>
        <p:spPr>
          <a:xfrm>
            <a:off x="3953328" y="336096"/>
            <a:ext cx="4285343" cy="1325563"/>
          </a:xfr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glow rad="228600">
              <a:schemeClr val="accent2">
                <a:satMod val="175000"/>
                <a:alpha val="40000"/>
              </a:schemeClr>
            </a:glow>
          </a:effectLst>
        </p:spPr>
        <p:style>
          <a:lnRef idx="0">
            <a:scrgbClr r="0" g="0" b="0"/>
          </a:lnRef>
          <a:fillRef idx="0">
            <a:scrgbClr r="0" g="0" b="0"/>
          </a:fillRef>
          <a:effectRef idx="0">
            <a:scrgbClr r="0" g="0" b="0"/>
          </a:effectRef>
          <a:fontRef idx="minor">
            <a:schemeClr val="lt1"/>
          </a:fontRef>
        </p:style>
        <p:txBody>
          <a:bodyPr/>
          <a:lstStyle/>
          <a:p>
            <a:pPr algn="ctr"/>
            <a:r>
              <a:rPr lang="en-US" dirty="0" err="1">
                <a:solidFill>
                  <a:schemeClr val="tx1"/>
                </a:solidFill>
                <a:latin typeface="Exotc350 DmBd BT" panose="04030705050B02020A03" pitchFamily="82" charset="0"/>
              </a:rPr>
              <a:t>Permasalahan</a:t>
            </a:r>
            <a:endParaRPr lang="en-US" dirty="0">
              <a:solidFill>
                <a:schemeClr val="tx1"/>
              </a:solidFill>
              <a:latin typeface="Exotc350 DmBd BT" panose="04030705050B02020A03" pitchFamily="82" charset="0"/>
            </a:endParaRPr>
          </a:p>
        </p:txBody>
      </p:sp>
      <p:sp>
        <p:nvSpPr>
          <p:cNvPr id="3" name="Content Placeholder 2">
            <a:extLst>
              <a:ext uri="{FF2B5EF4-FFF2-40B4-BE49-F238E27FC236}">
                <a16:creationId xmlns:a16="http://schemas.microsoft.com/office/drawing/2014/main" id="{8E30AEC7-297D-4B95-A937-D0754B5A69EE}"/>
              </a:ext>
            </a:extLst>
          </p:cNvPr>
          <p:cNvSpPr>
            <a:spLocks noGrp="1"/>
          </p:cNvSpPr>
          <p:nvPr>
            <p:ph idx="1"/>
          </p:nvPr>
        </p:nvSpPr>
        <p:spPr>
          <a:xfrm>
            <a:off x="838199" y="2170566"/>
            <a:ext cx="10515600" cy="4351338"/>
          </a:xfrm>
          <a:solidFill>
            <a:schemeClr val="accent2">
              <a:lumMod val="40000"/>
              <a:lumOff val="60000"/>
            </a:schemeClr>
          </a:solidFill>
          <a:effectLst>
            <a:glow rad="228600">
              <a:schemeClr val="accent2">
                <a:satMod val="175000"/>
                <a:alpha val="40000"/>
              </a:schemeClr>
            </a:glow>
          </a:effectLst>
        </p:spPr>
        <p:txBody>
          <a:bodyPr>
            <a:normAutofit/>
          </a:bodyPr>
          <a:lstStyle/>
          <a:p>
            <a:pPr marL="0" indent="0" algn="ctr">
              <a:buNone/>
            </a:pPr>
            <a:r>
              <a:rPr lang="en-US" sz="3200" dirty="0" err="1">
                <a:latin typeface="Gabriola" panose="04040605051002020D02" pitchFamily="82" charset="0"/>
              </a:rPr>
              <a:t>Hukuman</a:t>
            </a:r>
            <a:r>
              <a:rPr lang="en-US" sz="3200" dirty="0">
                <a:latin typeface="Gabriola" panose="04040605051002020D02" pitchFamily="82" charset="0"/>
              </a:rPr>
              <a:t> yang </a:t>
            </a:r>
            <a:r>
              <a:rPr lang="en-US" sz="3200" dirty="0" err="1">
                <a:latin typeface="Gabriola" panose="04040605051002020D02" pitchFamily="82" charset="0"/>
              </a:rPr>
              <a:t>diberikan</a:t>
            </a:r>
            <a:r>
              <a:rPr lang="en-US" sz="3200" dirty="0">
                <a:latin typeface="Gabriola" panose="04040605051002020D02" pitchFamily="82" charset="0"/>
              </a:rPr>
              <a:t> </a:t>
            </a:r>
            <a:r>
              <a:rPr lang="en-US" sz="3200" dirty="0" err="1">
                <a:latin typeface="Gabriola" panose="04040605051002020D02" pitchFamily="82" charset="0"/>
              </a:rPr>
              <a:t>dalam</a:t>
            </a:r>
            <a:r>
              <a:rPr lang="en-US" sz="3200" dirty="0">
                <a:latin typeface="Gabriola" panose="04040605051002020D02" pitchFamily="82" charset="0"/>
              </a:rPr>
              <a:t> </a:t>
            </a:r>
            <a:r>
              <a:rPr lang="en-US" sz="3200" dirty="0" err="1">
                <a:latin typeface="Gabriola" panose="04040605051002020D02" pitchFamily="82" charset="0"/>
              </a:rPr>
              <a:t>permainan</a:t>
            </a:r>
            <a:r>
              <a:rPr lang="en-US" sz="3200" dirty="0">
                <a:latin typeface="Gabriola" panose="04040605051002020D02" pitchFamily="82" charset="0"/>
              </a:rPr>
              <a:t> </a:t>
            </a:r>
            <a:r>
              <a:rPr lang="en-US" sz="3200" dirty="0" err="1">
                <a:latin typeface="Gabriola" panose="04040605051002020D02" pitchFamily="82" charset="0"/>
              </a:rPr>
              <a:t>judi</a:t>
            </a:r>
            <a:r>
              <a:rPr lang="en-US" sz="3200" dirty="0">
                <a:latin typeface="Gabriola" panose="04040605051002020D02" pitchFamily="82" charset="0"/>
              </a:rPr>
              <a:t> online bola </a:t>
            </a:r>
            <a:r>
              <a:rPr lang="en-US" sz="3200" dirty="0" err="1">
                <a:latin typeface="Gabriola" panose="04040605051002020D02" pitchFamily="82" charset="0"/>
              </a:rPr>
              <a:t>dirasa</a:t>
            </a:r>
            <a:r>
              <a:rPr lang="en-US" sz="3200" dirty="0">
                <a:latin typeface="Gabriola" panose="04040605051002020D02" pitchFamily="82" charset="0"/>
              </a:rPr>
              <a:t> </a:t>
            </a:r>
            <a:r>
              <a:rPr lang="en-US" sz="3200" dirty="0" err="1">
                <a:latin typeface="Gabriola" panose="04040605051002020D02" pitchFamily="82" charset="0"/>
              </a:rPr>
              <a:t>sangat</a:t>
            </a:r>
            <a:r>
              <a:rPr lang="en-US" sz="3200" dirty="0">
                <a:latin typeface="Gabriola" panose="04040605051002020D02" pitchFamily="82" charset="0"/>
              </a:rPr>
              <a:t> </a:t>
            </a:r>
            <a:r>
              <a:rPr lang="en-US" sz="3200" dirty="0" err="1">
                <a:latin typeface="Gabriola" panose="04040605051002020D02" pitchFamily="82" charset="0"/>
              </a:rPr>
              <a:t>ringan</a:t>
            </a:r>
            <a:r>
              <a:rPr lang="en-US" sz="3200" dirty="0">
                <a:latin typeface="Gabriola" panose="04040605051002020D02" pitchFamily="82" charset="0"/>
              </a:rPr>
              <a:t> dan </a:t>
            </a:r>
            <a:r>
              <a:rPr lang="en-US" sz="3200" dirty="0" err="1">
                <a:latin typeface="Gabriola" panose="04040605051002020D02" pitchFamily="82" charset="0"/>
              </a:rPr>
              <a:t>kurang</a:t>
            </a:r>
            <a:r>
              <a:rPr lang="en-US" sz="3200" dirty="0">
                <a:latin typeface="Gabriola" panose="04040605051002020D02" pitchFamily="82" charset="0"/>
              </a:rPr>
              <a:t> </a:t>
            </a:r>
            <a:r>
              <a:rPr lang="en-US" sz="3200" dirty="0" err="1">
                <a:latin typeface="Gabriola" panose="04040605051002020D02" pitchFamily="82" charset="0"/>
              </a:rPr>
              <a:t>memberatkan</a:t>
            </a:r>
            <a:r>
              <a:rPr lang="en-US" sz="3200" dirty="0">
                <a:latin typeface="Gabriola" panose="04040605051002020D02" pitchFamily="82" charset="0"/>
              </a:rPr>
              <a:t> </a:t>
            </a:r>
            <a:r>
              <a:rPr lang="en-US" sz="3200" dirty="0" err="1">
                <a:latin typeface="Gabriola" panose="04040605051002020D02" pitchFamily="82" charset="0"/>
              </a:rPr>
              <a:t>pelakunya</a:t>
            </a:r>
            <a:r>
              <a:rPr lang="en-US" sz="3200" dirty="0">
                <a:latin typeface="Gabriola" panose="04040605051002020D02" pitchFamily="82" charset="0"/>
              </a:rPr>
              <a:t>. Hal </a:t>
            </a:r>
            <a:r>
              <a:rPr lang="en-US" sz="3200" dirty="0" err="1">
                <a:latin typeface="Gabriola" panose="04040605051002020D02" pitchFamily="82" charset="0"/>
              </a:rPr>
              <a:t>inilah</a:t>
            </a:r>
            <a:r>
              <a:rPr lang="en-US" sz="3200" dirty="0">
                <a:latin typeface="Gabriola" panose="04040605051002020D02" pitchFamily="82" charset="0"/>
              </a:rPr>
              <a:t> yang </a:t>
            </a:r>
            <a:r>
              <a:rPr lang="en-US" sz="3200" dirty="0" err="1">
                <a:latin typeface="Gabriola" panose="04040605051002020D02" pitchFamily="82" charset="0"/>
              </a:rPr>
              <a:t>menjadi</a:t>
            </a:r>
            <a:r>
              <a:rPr lang="en-US" sz="3200" dirty="0">
                <a:latin typeface="Gabriola" panose="04040605051002020D02" pitchFamily="82" charset="0"/>
              </a:rPr>
              <a:t> </a:t>
            </a:r>
            <a:r>
              <a:rPr lang="en-US" sz="3200" dirty="0" err="1">
                <a:latin typeface="Gabriola" panose="04040605051002020D02" pitchFamily="82" charset="0"/>
              </a:rPr>
              <a:t>alasan</a:t>
            </a:r>
            <a:r>
              <a:rPr lang="en-US" sz="3200" dirty="0">
                <a:latin typeface="Gabriola" panose="04040605051002020D02" pitchFamily="82" charset="0"/>
              </a:rPr>
              <a:t> </a:t>
            </a:r>
            <a:r>
              <a:rPr lang="en-US" sz="3200" dirty="0" err="1">
                <a:latin typeface="Gabriola" panose="04040605051002020D02" pitchFamily="82" charset="0"/>
              </a:rPr>
              <a:t>utama</a:t>
            </a:r>
            <a:r>
              <a:rPr lang="en-US" sz="3200" dirty="0">
                <a:latin typeface="Gabriola" panose="04040605051002020D02" pitchFamily="82" charset="0"/>
              </a:rPr>
              <a:t> </a:t>
            </a:r>
            <a:r>
              <a:rPr lang="en-US" sz="3200" dirty="0" err="1">
                <a:latin typeface="Gabriola" panose="04040605051002020D02" pitchFamily="82" charset="0"/>
              </a:rPr>
              <a:t>seorang</a:t>
            </a:r>
            <a:r>
              <a:rPr lang="en-US" sz="3200" dirty="0">
                <a:latin typeface="Gabriola" panose="04040605051002020D02" pitchFamily="82" charset="0"/>
              </a:rPr>
              <a:t> </a:t>
            </a:r>
            <a:r>
              <a:rPr lang="en-US" sz="3200" dirty="0" err="1">
                <a:latin typeface="Gabriola" panose="04040605051002020D02" pitchFamily="82" charset="0"/>
              </a:rPr>
              <a:t>penjudi</a:t>
            </a:r>
            <a:r>
              <a:rPr lang="en-US" sz="3200" dirty="0">
                <a:latin typeface="Gabriola" panose="04040605051002020D02" pitchFamily="82" charset="0"/>
              </a:rPr>
              <a:t> </a:t>
            </a:r>
            <a:r>
              <a:rPr lang="en-US" sz="3200" dirty="0" err="1">
                <a:latin typeface="Gabriola" panose="04040605051002020D02" pitchFamily="82" charset="0"/>
              </a:rPr>
              <a:t>untuk</a:t>
            </a:r>
            <a:r>
              <a:rPr lang="en-US" sz="3200" dirty="0">
                <a:latin typeface="Gabriola" panose="04040605051002020D02" pitchFamily="82" charset="0"/>
              </a:rPr>
              <a:t> </a:t>
            </a:r>
            <a:r>
              <a:rPr lang="en-US" sz="3200" dirty="0" err="1">
                <a:latin typeface="Gabriola" panose="04040605051002020D02" pitchFamily="82" charset="0"/>
              </a:rPr>
              <a:t>tidak</a:t>
            </a:r>
            <a:r>
              <a:rPr lang="en-US" sz="3200" dirty="0">
                <a:latin typeface="Gabriola" panose="04040605051002020D02" pitchFamily="82" charset="0"/>
              </a:rPr>
              <a:t> </a:t>
            </a:r>
            <a:r>
              <a:rPr lang="en-US" sz="3200" dirty="0" err="1">
                <a:latin typeface="Gabriola" panose="04040605051002020D02" pitchFamily="82" charset="0"/>
              </a:rPr>
              <a:t>jera</a:t>
            </a:r>
            <a:r>
              <a:rPr lang="en-US" sz="3200" dirty="0">
                <a:latin typeface="Gabriola" panose="04040605051002020D02" pitchFamily="82" charset="0"/>
              </a:rPr>
              <a:t> </a:t>
            </a:r>
            <a:r>
              <a:rPr lang="en-US" sz="3200" dirty="0" err="1">
                <a:latin typeface="Gabriola" panose="04040605051002020D02" pitchFamily="82" charset="0"/>
              </a:rPr>
              <a:t>melakukan</a:t>
            </a:r>
            <a:r>
              <a:rPr lang="en-US" sz="3200" dirty="0">
                <a:latin typeface="Gabriola" panose="04040605051002020D02" pitchFamily="82" charset="0"/>
              </a:rPr>
              <a:t> </a:t>
            </a:r>
            <a:r>
              <a:rPr lang="en-US" sz="3200" dirty="0" err="1">
                <a:latin typeface="Gabriola" panose="04040605051002020D02" pitchFamily="82" charset="0"/>
              </a:rPr>
              <a:t>praktek</a:t>
            </a:r>
            <a:r>
              <a:rPr lang="en-US" sz="3200" dirty="0">
                <a:latin typeface="Gabriola" panose="04040605051002020D02" pitchFamily="82" charset="0"/>
              </a:rPr>
              <a:t> </a:t>
            </a:r>
            <a:r>
              <a:rPr lang="en-US" sz="3200" dirty="0" err="1">
                <a:latin typeface="Gabriola" panose="04040605051002020D02" pitchFamily="82" charset="0"/>
              </a:rPr>
              <a:t>perjudian</a:t>
            </a:r>
            <a:r>
              <a:rPr lang="en-US" sz="3200" dirty="0">
                <a:latin typeface="Gabriola" panose="04040605051002020D02" pitchFamily="82" charset="0"/>
              </a:rPr>
              <a:t> </a:t>
            </a:r>
            <a:r>
              <a:rPr lang="en-US" sz="3200" dirty="0" err="1">
                <a:latin typeface="Gabriola" panose="04040605051002020D02" pitchFamily="82" charset="0"/>
              </a:rPr>
              <a:t>meskipun</a:t>
            </a:r>
            <a:r>
              <a:rPr lang="en-US" sz="3200" dirty="0">
                <a:latin typeface="Gabriola" panose="04040605051002020D02" pitchFamily="82" charset="0"/>
              </a:rPr>
              <a:t> </a:t>
            </a:r>
            <a:r>
              <a:rPr lang="en-US" sz="3200" dirty="0" err="1">
                <a:latin typeface="Gabriola" panose="04040605051002020D02" pitchFamily="82" charset="0"/>
              </a:rPr>
              <a:t>ia</a:t>
            </a:r>
            <a:r>
              <a:rPr lang="en-US" sz="3200" dirty="0">
                <a:latin typeface="Gabriola" panose="04040605051002020D02" pitchFamily="82" charset="0"/>
              </a:rPr>
              <a:t> </a:t>
            </a:r>
            <a:r>
              <a:rPr lang="en-US" sz="3200" dirty="0" err="1">
                <a:latin typeface="Gabriola" panose="04040605051002020D02" pitchFamily="82" charset="0"/>
              </a:rPr>
              <a:t>berulang</a:t>
            </a:r>
            <a:r>
              <a:rPr lang="en-US" sz="3200" dirty="0">
                <a:latin typeface="Gabriola" panose="04040605051002020D02" pitchFamily="82" charset="0"/>
              </a:rPr>
              <a:t> kali </a:t>
            </a:r>
            <a:r>
              <a:rPr lang="en-US" sz="3200" dirty="0" err="1">
                <a:latin typeface="Gabriola" panose="04040605051002020D02" pitchFamily="82" charset="0"/>
              </a:rPr>
              <a:t>masuk</a:t>
            </a:r>
            <a:r>
              <a:rPr lang="en-US" sz="3200" dirty="0">
                <a:latin typeface="Gabriola" panose="04040605051002020D02" pitchFamily="82" charset="0"/>
              </a:rPr>
              <a:t> </a:t>
            </a:r>
            <a:r>
              <a:rPr lang="en-US" sz="3200" dirty="0" err="1">
                <a:latin typeface="Gabriola" panose="04040605051002020D02" pitchFamily="82" charset="0"/>
              </a:rPr>
              <a:t>penjara</a:t>
            </a:r>
            <a:r>
              <a:rPr lang="en-US" sz="3200" dirty="0">
                <a:latin typeface="Gabriola" panose="04040605051002020D02" pitchFamily="82" charset="0"/>
              </a:rPr>
              <a:t>. </a:t>
            </a:r>
          </a:p>
          <a:p>
            <a:pPr marL="0" indent="0" algn="ctr">
              <a:buNone/>
            </a:pPr>
            <a:r>
              <a:rPr lang="en-US" sz="3200" dirty="0">
                <a:latin typeface="Gabriola" panose="04040605051002020D02" pitchFamily="82" charset="0"/>
              </a:rPr>
              <a:t>Oleh </a:t>
            </a:r>
            <a:r>
              <a:rPr lang="en-US" sz="3200" dirty="0" err="1">
                <a:latin typeface="Gabriola" panose="04040605051002020D02" pitchFamily="82" charset="0"/>
              </a:rPr>
              <a:t>sebab</a:t>
            </a:r>
            <a:r>
              <a:rPr lang="en-US" sz="3200" dirty="0">
                <a:latin typeface="Gabriola" panose="04040605051002020D02" pitchFamily="82" charset="0"/>
              </a:rPr>
              <a:t> </a:t>
            </a:r>
            <a:r>
              <a:rPr lang="en-US" sz="3200" dirty="0" err="1">
                <a:latin typeface="Gabriola" panose="04040605051002020D02" pitchFamily="82" charset="0"/>
              </a:rPr>
              <a:t>itu</a:t>
            </a:r>
            <a:r>
              <a:rPr lang="en-US" sz="3200" dirty="0">
                <a:latin typeface="Gabriola" panose="04040605051002020D02" pitchFamily="82" charset="0"/>
              </a:rPr>
              <a:t>, </a:t>
            </a:r>
            <a:r>
              <a:rPr lang="en-US" sz="3200" dirty="0" err="1">
                <a:latin typeface="Gabriola" panose="04040605051002020D02" pitchFamily="82" charset="0"/>
              </a:rPr>
              <a:t>alangkah</a:t>
            </a:r>
            <a:r>
              <a:rPr lang="en-US" sz="3200" dirty="0">
                <a:latin typeface="Gabriola" panose="04040605051002020D02" pitchFamily="82" charset="0"/>
              </a:rPr>
              <a:t> </a:t>
            </a:r>
            <a:r>
              <a:rPr lang="en-US" sz="3200" dirty="0" err="1">
                <a:latin typeface="Gabriola" panose="04040605051002020D02" pitchFamily="82" charset="0"/>
              </a:rPr>
              <a:t>baiknya</a:t>
            </a:r>
            <a:r>
              <a:rPr lang="en-US" sz="3200" dirty="0">
                <a:latin typeface="Gabriola" panose="04040605051002020D02" pitchFamily="82" charset="0"/>
              </a:rPr>
              <a:t> </a:t>
            </a:r>
            <a:r>
              <a:rPr lang="en-US" sz="3200" dirty="0" err="1">
                <a:latin typeface="Gabriola" panose="04040605051002020D02" pitchFamily="82" charset="0"/>
              </a:rPr>
              <a:t>Pasal</a:t>
            </a:r>
            <a:r>
              <a:rPr lang="en-US" sz="3200" dirty="0">
                <a:latin typeface="Gabriola" panose="04040605051002020D02" pitchFamily="82" charset="0"/>
              </a:rPr>
              <a:t> 45 UU ITE </a:t>
            </a:r>
            <a:r>
              <a:rPr lang="en-US" sz="3200" dirty="0" err="1">
                <a:latin typeface="Gabriola" panose="04040605051002020D02" pitchFamily="82" charset="0"/>
              </a:rPr>
              <a:t>yaitu</a:t>
            </a:r>
            <a:r>
              <a:rPr lang="en-US" sz="3200" dirty="0">
                <a:latin typeface="Gabriola" panose="04040605051002020D02" pitchFamily="82" charset="0"/>
              </a:rPr>
              <a:t> </a:t>
            </a:r>
            <a:r>
              <a:rPr lang="en-US" sz="3200" dirty="0" err="1">
                <a:latin typeface="Gabriola" panose="04040605051002020D02" pitchFamily="82" charset="0"/>
              </a:rPr>
              <a:t>pidana</a:t>
            </a:r>
            <a:r>
              <a:rPr lang="en-US" sz="3200" dirty="0">
                <a:latin typeface="Gabriola" panose="04040605051002020D02" pitchFamily="82" charset="0"/>
              </a:rPr>
              <a:t> </a:t>
            </a:r>
            <a:r>
              <a:rPr lang="en-US" sz="3200" dirty="0" err="1">
                <a:latin typeface="Gabriola" panose="04040605051002020D02" pitchFamily="82" charset="0"/>
              </a:rPr>
              <a:t>penjara</a:t>
            </a:r>
            <a:r>
              <a:rPr lang="en-US" sz="3200" dirty="0">
                <a:latin typeface="Gabriola" panose="04040605051002020D02" pitchFamily="82" charset="0"/>
              </a:rPr>
              <a:t> paling lama 6 (</a:t>
            </a:r>
            <a:r>
              <a:rPr lang="en-US" sz="3200" dirty="0" err="1">
                <a:latin typeface="Gabriola" panose="04040605051002020D02" pitchFamily="82" charset="0"/>
              </a:rPr>
              <a:t>enam</a:t>
            </a:r>
            <a:r>
              <a:rPr lang="en-US" sz="3200" dirty="0">
                <a:latin typeface="Gabriola" panose="04040605051002020D02" pitchFamily="82" charset="0"/>
              </a:rPr>
              <a:t>) </a:t>
            </a:r>
            <a:r>
              <a:rPr lang="en-US" sz="3200" dirty="0" err="1">
                <a:latin typeface="Gabriola" panose="04040605051002020D02" pitchFamily="82" charset="0"/>
              </a:rPr>
              <a:t>tahun</a:t>
            </a:r>
            <a:r>
              <a:rPr lang="en-US" sz="3200" dirty="0">
                <a:latin typeface="Gabriola" panose="04040605051002020D02" pitchFamily="82" charset="0"/>
              </a:rPr>
              <a:t> dan </a:t>
            </a:r>
            <a:r>
              <a:rPr lang="en-US" sz="3200" dirty="0" err="1">
                <a:latin typeface="Gabriola" panose="04040605051002020D02" pitchFamily="82" charset="0"/>
              </a:rPr>
              <a:t>atau</a:t>
            </a:r>
            <a:r>
              <a:rPr lang="en-US" sz="3200" dirty="0">
                <a:latin typeface="Gabriola" panose="04040605051002020D02" pitchFamily="82" charset="0"/>
              </a:rPr>
              <a:t> </a:t>
            </a:r>
            <a:r>
              <a:rPr lang="en-US" sz="3200" dirty="0" err="1">
                <a:latin typeface="Gabriola" panose="04040605051002020D02" pitchFamily="82" charset="0"/>
              </a:rPr>
              <a:t>denda</a:t>
            </a:r>
            <a:r>
              <a:rPr lang="en-US" sz="3200" dirty="0">
                <a:latin typeface="Gabriola" panose="04040605051002020D02" pitchFamily="82" charset="0"/>
              </a:rPr>
              <a:t> paling </a:t>
            </a:r>
            <a:r>
              <a:rPr lang="en-US" sz="3200" dirty="0" err="1">
                <a:latin typeface="Gabriola" panose="04040605051002020D02" pitchFamily="82" charset="0"/>
              </a:rPr>
              <a:t>banyak</a:t>
            </a:r>
            <a:r>
              <a:rPr lang="en-US" sz="3200" dirty="0">
                <a:latin typeface="Gabriola" panose="04040605051002020D02" pitchFamily="82" charset="0"/>
              </a:rPr>
              <a:t> </a:t>
            </a:r>
            <a:r>
              <a:rPr lang="en-US" sz="3200" dirty="0" err="1">
                <a:latin typeface="Gabriola" panose="04040605051002020D02" pitchFamily="82" charset="0"/>
              </a:rPr>
              <a:t>Rp</a:t>
            </a:r>
            <a:r>
              <a:rPr lang="en-US" sz="3200" dirty="0">
                <a:latin typeface="Gabriola" panose="04040605051002020D02" pitchFamily="82" charset="0"/>
              </a:rPr>
              <a:t> 1 </a:t>
            </a:r>
            <a:r>
              <a:rPr lang="en-US" sz="3200" dirty="0" err="1">
                <a:latin typeface="Gabriola" panose="04040605051002020D02" pitchFamily="82" charset="0"/>
              </a:rPr>
              <a:t>miliar</a:t>
            </a:r>
            <a:r>
              <a:rPr lang="en-US" sz="3200" dirty="0">
                <a:latin typeface="Gabriola" panose="04040605051002020D02" pitchFamily="82" charset="0"/>
              </a:rPr>
              <a:t> </a:t>
            </a:r>
            <a:r>
              <a:rPr lang="en-US" sz="3200" dirty="0" err="1">
                <a:latin typeface="Gabriola" panose="04040605051002020D02" pitchFamily="82" charset="0"/>
              </a:rPr>
              <a:t>direvisi</a:t>
            </a:r>
            <a:r>
              <a:rPr lang="en-US" sz="3200" dirty="0">
                <a:latin typeface="Gabriola" panose="04040605051002020D02" pitchFamily="82" charset="0"/>
              </a:rPr>
              <a:t> oleh </a:t>
            </a:r>
            <a:r>
              <a:rPr lang="en-US" sz="3200" dirty="0" err="1">
                <a:latin typeface="Gabriola" panose="04040605051002020D02" pitchFamily="82" charset="0"/>
              </a:rPr>
              <a:t>aparat</a:t>
            </a:r>
            <a:r>
              <a:rPr lang="en-US" sz="3200" dirty="0">
                <a:latin typeface="Gabriola" panose="04040605051002020D02" pitchFamily="82" charset="0"/>
              </a:rPr>
              <a:t> yang </a:t>
            </a:r>
            <a:r>
              <a:rPr lang="en-US" sz="3200" dirty="0" err="1">
                <a:latin typeface="Gabriola" panose="04040605051002020D02" pitchFamily="82" charset="0"/>
              </a:rPr>
              <a:t>berwenang</a:t>
            </a:r>
            <a:r>
              <a:rPr lang="en-US" sz="3200" dirty="0">
                <a:latin typeface="Gabriola" panose="04040605051002020D02" pitchFamily="82" charset="0"/>
              </a:rPr>
              <a:t>. </a:t>
            </a:r>
            <a:r>
              <a:rPr lang="en-US" sz="3200" dirty="0" err="1">
                <a:latin typeface="Gabriola" panose="04040605051002020D02" pitchFamily="82" charset="0"/>
              </a:rPr>
              <a:t>Dengan</a:t>
            </a:r>
            <a:r>
              <a:rPr lang="en-US" sz="3200" dirty="0">
                <a:latin typeface="Gabriola" panose="04040605051002020D02" pitchFamily="82" charset="0"/>
              </a:rPr>
              <a:t> </a:t>
            </a:r>
            <a:r>
              <a:rPr lang="en-US" sz="3200" dirty="0" err="1">
                <a:latin typeface="Gabriola" panose="04040605051002020D02" pitchFamily="82" charset="0"/>
              </a:rPr>
              <a:t>adanya</a:t>
            </a:r>
            <a:r>
              <a:rPr lang="en-US" sz="3200" dirty="0">
                <a:latin typeface="Gabriola" panose="04040605051002020D02" pitchFamily="82" charset="0"/>
              </a:rPr>
              <a:t> </a:t>
            </a:r>
            <a:r>
              <a:rPr lang="en-US" sz="3200" dirty="0" err="1">
                <a:latin typeface="Gabriola" panose="04040605051002020D02" pitchFamily="82" charset="0"/>
              </a:rPr>
              <a:t>hukuman</a:t>
            </a:r>
            <a:r>
              <a:rPr lang="en-US" sz="3200" dirty="0">
                <a:latin typeface="Gabriola" panose="04040605051002020D02" pitchFamily="82" charset="0"/>
              </a:rPr>
              <a:t> yang </a:t>
            </a:r>
            <a:r>
              <a:rPr lang="en-US" sz="3200" dirty="0" err="1">
                <a:latin typeface="Gabriola" panose="04040605051002020D02" pitchFamily="82" charset="0"/>
              </a:rPr>
              <a:t>seberat</a:t>
            </a:r>
            <a:r>
              <a:rPr lang="en-US" sz="3200" dirty="0">
                <a:latin typeface="Gabriola" panose="04040605051002020D02" pitchFamily="82" charset="0"/>
              </a:rPr>
              <a:t> – </a:t>
            </a:r>
            <a:r>
              <a:rPr lang="en-US" sz="3200" dirty="0" err="1">
                <a:latin typeface="Gabriola" panose="04040605051002020D02" pitchFamily="82" charset="0"/>
              </a:rPr>
              <a:t>beratnya</a:t>
            </a:r>
            <a:r>
              <a:rPr lang="en-US" sz="3200" dirty="0">
                <a:latin typeface="Gabriola" panose="04040605051002020D02" pitchFamily="82" charset="0"/>
              </a:rPr>
              <a:t> dan </a:t>
            </a:r>
            <a:r>
              <a:rPr lang="en-US" sz="3200" dirty="0" err="1">
                <a:latin typeface="Gabriola" panose="04040605051002020D02" pitchFamily="82" charset="0"/>
              </a:rPr>
              <a:t>setimpal</a:t>
            </a:r>
            <a:r>
              <a:rPr lang="en-US" sz="3200" dirty="0">
                <a:latin typeface="Gabriola" panose="04040605051002020D02" pitchFamily="82" charset="0"/>
              </a:rPr>
              <a:t> </a:t>
            </a:r>
            <a:r>
              <a:rPr lang="en-US" sz="3200" dirty="0" err="1">
                <a:latin typeface="Gabriola" panose="04040605051002020D02" pitchFamily="82" charset="0"/>
              </a:rPr>
              <a:t>diharapkan</a:t>
            </a:r>
            <a:r>
              <a:rPr lang="en-US" sz="3200" dirty="0">
                <a:latin typeface="Gabriola" panose="04040605051002020D02" pitchFamily="82" charset="0"/>
              </a:rPr>
              <a:t> para </a:t>
            </a:r>
            <a:r>
              <a:rPr lang="en-US" sz="3200" dirty="0" err="1">
                <a:latin typeface="Gabriola" panose="04040605051002020D02" pitchFamily="82" charset="0"/>
              </a:rPr>
              <a:t>penjudi</a:t>
            </a:r>
            <a:r>
              <a:rPr lang="en-US" sz="3200" dirty="0">
                <a:latin typeface="Gabriola" panose="04040605051002020D02" pitchFamily="82" charset="0"/>
              </a:rPr>
              <a:t> </a:t>
            </a:r>
            <a:r>
              <a:rPr lang="en-US" sz="3200" dirty="0" err="1">
                <a:latin typeface="Gabriola" panose="04040605051002020D02" pitchFamily="82" charset="0"/>
              </a:rPr>
              <a:t>ini</a:t>
            </a:r>
            <a:r>
              <a:rPr lang="en-US" sz="3200" dirty="0">
                <a:latin typeface="Gabriola" panose="04040605051002020D02" pitchFamily="82" charset="0"/>
              </a:rPr>
              <a:t> </a:t>
            </a:r>
            <a:r>
              <a:rPr lang="en-US" sz="3200" dirty="0" err="1">
                <a:latin typeface="Gabriola" panose="04040605051002020D02" pitchFamily="82" charset="0"/>
              </a:rPr>
              <a:t>jera</a:t>
            </a:r>
            <a:r>
              <a:rPr lang="en-US" sz="3200" dirty="0">
                <a:latin typeface="Gabriola" panose="04040605051002020D02" pitchFamily="82" charset="0"/>
              </a:rPr>
              <a:t> dan </a:t>
            </a:r>
            <a:r>
              <a:rPr lang="en-US" sz="3200" dirty="0" err="1">
                <a:latin typeface="Gabriola" panose="04040605051002020D02" pitchFamily="82" charset="0"/>
              </a:rPr>
              <a:t>praktek</a:t>
            </a:r>
            <a:r>
              <a:rPr lang="en-US" sz="3200" dirty="0">
                <a:latin typeface="Gabriola" panose="04040605051002020D02" pitchFamily="82" charset="0"/>
              </a:rPr>
              <a:t> </a:t>
            </a:r>
            <a:r>
              <a:rPr lang="en-US" sz="3200" dirty="0" err="1">
                <a:latin typeface="Gabriola" panose="04040605051002020D02" pitchFamily="82" charset="0"/>
              </a:rPr>
              <a:t>perjudian</a:t>
            </a:r>
            <a:r>
              <a:rPr lang="en-US" sz="3200" dirty="0">
                <a:latin typeface="Gabriola" panose="04040605051002020D02" pitchFamily="82" charset="0"/>
              </a:rPr>
              <a:t> </a:t>
            </a:r>
            <a:r>
              <a:rPr lang="en-US" sz="3200" dirty="0" err="1">
                <a:latin typeface="Gabriola" panose="04040605051002020D02" pitchFamily="82" charset="0"/>
              </a:rPr>
              <a:t>akan</a:t>
            </a:r>
            <a:r>
              <a:rPr lang="en-US" sz="3200" dirty="0">
                <a:latin typeface="Gabriola" panose="04040605051002020D02" pitchFamily="82" charset="0"/>
              </a:rPr>
              <a:t> </a:t>
            </a:r>
            <a:r>
              <a:rPr lang="en-US" sz="3200" dirty="0" err="1">
                <a:latin typeface="Gabriola" panose="04040605051002020D02" pitchFamily="82" charset="0"/>
              </a:rPr>
              <a:t>bisa</a:t>
            </a:r>
            <a:r>
              <a:rPr lang="en-US" sz="3200" dirty="0">
                <a:latin typeface="Gabriola" panose="04040605051002020D02" pitchFamily="82" charset="0"/>
              </a:rPr>
              <a:t> </a:t>
            </a:r>
            <a:r>
              <a:rPr lang="en-US" sz="3200" dirty="0" err="1">
                <a:latin typeface="Gabriola" panose="04040605051002020D02" pitchFamily="82" charset="0"/>
              </a:rPr>
              <a:t>terberantas</a:t>
            </a:r>
            <a:r>
              <a:rPr lang="en-US" sz="3200" dirty="0">
                <a:latin typeface="Gabriola" panose="04040605051002020D02" pitchFamily="82" charset="0"/>
              </a:rPr>
              <a:t> </a:t>
            </a:r>
            <a:r>
              <a:rPr lang="en-US" sz="3200" dirty="0" err="1">
                <a:latin typeface="Gabriola" panose="04040605051002020D02" pitchFamily="82" charset="0"/>
              </a:rPr>
              <a:t>sampai</a:t>
            </a:r>
            <a:r>
              <a:rPr lang="en-US" sz="3200" dirty="0">
                <a:latin typeface="Gabriola" panose="04040605051002020D02" pitchFamily="82" charset="0"/>
              </a:rPr>
              <a:t> </a:t>
            </a:r>
            <a:r>
              <a:rPr lang="en-US" sz="3200" dirty="0" err="1">
                <a:latin typeface="Gabriola" panose="04040605051002020D02" pitchFamily="82" charset="0"/>
              </a:rPr>
              <a:t>tuntas</a:t>
            </a:r>
            <a:r>
              <a:rPr lang="en-US" sz="3200" dirty="0">
                <a:latin typeface="Gabriola" panose="04040605051002020D02" pitchFamily="82" charset="0"/>
              </a:rPr>
              <a:t>.</a:t>
            </a:r>
          </a:p>
        </p:txBody>
      </p:sp>
    </p:spTree>
    <p:extLst>
      <p:ext uri="{BB962C8B-B14F-4D97-AF65-F5344CB8AC3E}">
        <p14:creationId xmlns:p14="http://schemas.microsoft.com/office/powerpoint/2010/main" val="15975062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circle(in)">
                                      <p:cBhvr>
                                        <p:cTn id="12" dur="20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circle(in)">
                                      <p:cBhvr>
                                        <p:cTn id="2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441179-56A7-409D-B413-F442D763B1DF}"/>
              </a:ext>
            </a:extLst>
          </p:cNvPr>
          <p:cNvSpPr>
            <a:spLocks noGrp="1"/>
          </p:cNvSpPr>
          <p:nvPr>
            <p:ph idx="1"/>
          </p:nvPr>
        </p:nvSpPr>
        <p:spPr>
          <a:xfrm>
            <a:off x="6542314" y="1364343"/>
            <a:ext cx="5025571" cy="3454400"/>
          </a:xfrm>
        </p:spPr>
        <p:txBody>
          <a:bodyPr>
            <a:noAutofit/>
          </a:bodyPr>
          <a:lstStyle/>
          <a:p>
            <a:pPr marL="0" indent="0" algn="ctr">
              <a:buNone/>
            </a:pPr>
            <a:endParaRPr lang="en-US" sz="8800" dirty="0">
              <a:latin typeface="Brush Script MT" panose="03060802040406070304" pitchFamily="66" charset="0"/>
            </a:endParaRPr>
          </a:p>
          <a:p>
            <a:pPr marL="0" indent="0" algn="ctr">
              <a:buNone/>
            </a:pPr>
            <a:r>
              <a:rPr lang="en-US" sz="8800" dirty="0">
                <a:latin typeface="Brush Script MT" panose="03060802040406070304" pitchFamily="66" charset="0"/>
              </a:rPr>
              <a:t>Kesimpulan</a:t>
            </a:r>
          </a:p>
        </p:txBody>
      </p:sp>
    </p:spTree>
    <p:extLst>
      <p:ext uri="{BB962C8B-B14F-4D97-AF65-F5344CB8AC3E}">
        <p14:creationId xmlns:p14="http://schemas.microsoft.com/office/powerpoint/2010/main" val="84392687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1" end="1"/>
                                            </p:txEl>
                                          </p:spTgt>
                                        </p:tgtEl>
                                        <p:attrNameLst>
                                          <p:attrName>r</p:attrName>
                                        </p:attrNameLst>
                                      </p:cBhvr>
                                    </p:animRot>
                                    <p:animRot by="-240000">
                                      <p:cBhvr>
                                        <p:cTn id="7" dur="200" fill="hold">
                                          <p:stCondLst>
                                            <p:cond delay="200"/>
                                          </p:stCondLst>
                                        </p:cTn>
                                        <p:tgtEl>
                                          <p:spTgt spid="3">
                                            <p:txEl>
                                              <p:pRg st="1" end="1"/>
                                            </p:txEl>
                                          </p:spTgt>
                                        </p:tgtEl>
                                        <p:attrNameLst>
                                          <p:attrName>r</p:attrName>
                                        </p:attrNameLst>
                                      </p:cBhvr>
                                    </p:animRot>
                                    <p:animRot by="240000">
                                      <p:cBhvr>
                                        <p:cTn id="8" dur="200" fill="hold">
                                          <p:stCondLst>
                                            <p:cond delay="400"/>
                                          </p:stCondLst>
                                        </p:cTn>
                                        <p:tgtEl>
                                          <p:spTgt spid="3">
                                            <p:txEl>
                                              <p:pRg st="1" end="1"/>
                                            </p:txEl>
                                          </p:spTgt>
                                        </p:tgtEl>
                                        <p:attrNameLst>
                                          <p:attrName>r</p:attrName>
                                        </p:attrNameLst>
                                      </p:cBhvr>
                                    </p:animRot>
                                    <p:animRot by="-240000">
                                      <p:cBhvr>
                                        <p:cTn id="9" dur="200" fill="hold">
                                          <p:stCondLst>
                                            <p:cond delay="600"/>
                                          </p:stCondLst>
                                        </p:cTn>
                                        <p:tgtEl>
                                          <p:spTgt spid="3">
                                            <p:txEl>
                                              <p:pRg st="1" end="1"/>
                                            </p:txEl>
                                          </p:spTgt>
                                        </p:tgtEl>
                                        <p:attrNameLst>
                                          <p:attrName>r</p:attrName>
                                        </p:attrNameLst>
                                      </p:cBhvr>
                                    </p:animRot>
                                    <p:animRot by="120000">
                                      <p:cBhvr>
                                        <p:cTn id="10" dur="200" fill="hold">
                                          <p:stCondLst>
                                            <p:cond delay="800"/>
                                          </p:stCondLst>
                                        </p:cTn>
                                        <p:tgtEl>
                                          <p:spTgt spid="3">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BA7FAE-E931-4CA1-B968-18AC6217F734}"/>
              </a:ext>
            </a:extLst>
          </p:cNvPr>
          <p:cNvSpPr>
            <a:spLocks noGrp="1"/>
          </p:cNvSpPr>
          <p:nvPr>
            <p:ph idx="1"/>
          </p:nvPr>
        </p:nvSpPr>
        <p:spPr>
          <a:xfrm>
            <a:off x="605971" y="2536825"/>
            <a:ext cx="5199743" cy="2383518"/>
          </a:xfrm>
        </p:spPr>
        <p:txBody>
          <a:bodyPr>
            <a:noAutofit/>
          </a:bodyPr>
          <a:lstStyle/>
          <a:p>
            <a:pPr marL="0" indent="0">
              <a:buNone/>
            </a:pPr>
            <a:r>
              <a:rPr lang="en-US" sz="6600" dirty="0">
                <a:latin typeface="Freestyle Script" panose="030804020302050B0404" pitchFamily="66" charset="0"/>
              </a:rPr>
              <a:t>Thank u for attention,</a:t>
            </a:r>
          </a:p>
          <a:p>
            <a:pPr marL="0" indent="0">
              <a:buNone/>
            </a:pPr>
            <a:r>
              <a:rPr lang="en-US" sz="6600" dirty="0">
                <a:latin typeface="Freestyle Script" panose="030804020302050B0404" pitchFamily="66" charset="0"/>
              </a:rPr>
              <a:t>any questions?</a:t>
            </a:r>
          </a:p>
        </p:txBody>
      </p:sp>
    </p:spTree>
    <p:extLst>
      <p:ext uri="{BB962C8B-B14F-4D97-AF65-F5344CB8AC3E}">
        <p14:creationId xmlns:p14="http://schemas.microsoft.com/office/powerpoint/2010/main" val="17751982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croll: Horizontal 2">
            <a:extLst>
              <a:ext uri="{FF2B5EF4-FFF2-40B4-BE49-F238E27FC236}">
                <a16:creationId xmlns:a16="http://schemas.microsoft.com/office/drawing/2014/main" id="{1602D4A4-619F-49B8-825A-3558031C9F82}"/>
              </a:ext>
            </a:extLst>
          </p:cNvPr>
          <p:cNvSpPr/>
          <p:nvPr/>
        </p:nvSpPr>
        <p:spPr>
          <a:xfrm>
            <a:off x="5002695" y="406745"/>
            <a:ext cx="2186609" cy="715618"/>
          </a:xfrm>
          <a:prstGeom prst="horizontalScrol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Freestyle Script" panose="030804020302050B0404" pitchFamily="66" charset="0"/>
              </a:rPr>
              <a:t>19.6A.28</a:t>
            </a:r>
            <a:endParaRPr lang="en-US" sz="4000" dirty="0"/>
          </a:p>
        </p:txBody>
      </p:sp>
      <p:sp>
        <p:nvSpPr>
          <p:cNvPr id="8" name="Title 7">
            <a:extLst>
              <a:ext uri="{FF2B5EF4-FFF2-40B4-BE49-F238E27FC236}">
                <a16:creationId xmlns:a16="http://schemas.microsoft.com/office/drawing/2014/main" id="{E11C2D20-880C-4F4A-AFA8-E493BF38B0D8}"/>
              </a:ext>
            </a:extLst>
          </p:cNvPr>
          <p:cNvSpPr>
            <a:spLocks noGrp="1"/>
          </p:cNvSpPr>
          <p:nvPr>
            <p:ph type="ctrTitle"/>
          </p:nvPr>
        </p:nvSpPr>
        <p:spPr>
          <a:xfrm>
            <a:off x="1524000" y="1122363"/>
            <a:ext cx="9144000" cy="5186362"/>
          </a:xfrm>
        </p:spPr>
        <p:txBody>
          <a:bodyPr>
            <a:normAutofit/>
          </a:bodyPr>
          <a:lstStyle/>
          <a:p>
            <a:r>
              <a:rPr lang="en-US" sz="4000" dirty="0">
                <a:latin typeface="Freestyle Script" panose="030804020302050B0404" pitchFamily="66" charset="0"/>
              </a:rPr>
              <a:t>Abdullah Kamil </a:t>
            </a:r>
            <a:r>
              <a:rPr lang="en-US" sz="4000" dirty="0" err="1">
                <a:latin typeface="Freestyle Script" panose="030804020302050B0404" pitchFamily="66" charset="0"/>
              </a:rPr>
              <a:t>Khabari</a:t>
            </a:r>
            <a:r>
              <a:rPr lang="en-US" sz="4000" dirty="0">
                <a:latin typeface="Freestyle Script" panose="030804020302050B0404" pitchFamily="66" charset="0"/>
              </a:rPr>
              <a:t> 19160412</a:t>
            </a:r>
            <a:br>
              <a:rPr lang="en-US" sz="4000" dirty="0">
                <a:latin typeface="Freestyle Script" panose="030804020302050B0404" pitchFamily="66" charset="0"/>
              </a:rPr>
            </a:br>
            <a:r>
              <a:rPr lang="en-US" sz="4000" dirty="0">
                <a:latin typeface="Freestyle Script" panose="030804020302050B0404" pitchFamily="66" charset="0"/>
              </a:rPr>
              <a:t>Aldania Aprilian 19160979</a:t>
            </a:r>
            <a:br>
              <a:rPr lang="en-US" sz="4000" dirty="0">
                <a:latin typeface="Freestyle Script" panose="030804020302050B0404" pitchFamily="66" charset="0"/>
              </a:rPr>
            </a:br>
            <a:r>
              <a:rPr lang="en-US" sz="4000" dirty="0" err="1">
                <a:latin typeface="Freestyle Script" panose="030804020302050B0404" pitchFamily="66" charset="0"/>
              </a:rPr>
              <a:t>Allisa</a:t>
            </a:r>
            <a:r>
              <a:rPr lang="en-US" sz="4000" dirty="0">
                <a:latin typeface="Freestyle Script" panose="030804020302050B0404" pitchFamily="66" charset="0"/>
              </a:rPr>
              <a:t> </a:t>
            </a:r>
            <a:r>
              <a:rPr lang="en-US" sz="4000" dirty="0" err="1">
                <a:latin typeface="Freestyle Script" panose="030804020302050B0404" pitchFamily="66" charset="0"/>
              </a:rPr>
              <a:t>Rahma</a:t>
            </a:r>
            <a:r>
              <a:rPr lang="en-US" sz="4000" dirty="0">
                <a:latin typeface="Freestyle Script" panose="030804020302050B0404" pitchFamily="66" charset="0"/>
              </a:rPr>
              <a:t> </a:t>
            </a:r>
            <a:r>
              <a:rPr lang="en-US" sz="4000" dirty="0" err="1">
                <a:latin typeface="Freestyle Script" panose="030804020302050B0404" pitchFamily="66" charset="0"/>
              </a:rPr>
              <a:t>Melindasari</a:t>
            </a:r>
            <a:r>
              <a:rPr lang="en-US" sz="4000" dirty="0">
                <a:latin typeface="Freestyle Script" panose="030804020302050B0404" pitchFamily="66" charset="0"/>
              </a:rPr>
              <a:t> 19160058</a:t>
            </a:r>
            <a:br>
              <a:rPr lang="en-US" sz="4000" dirty="0">
                <a:latin typeface="Freestyle Script" panose="030804020302050B0404" pitchFamily="66" charset="0"/>
              </a:rPr>
            </a:br>
            <a:r>
              <a:rPr lang="en-US" sz="4000" dirty="0">
                <a:latin typeface="Freestyle Script" panose="030804020302050B0404" pitchFamily="66" charset="0"/>
              </a:rPr>
              <a:t>Ina Agustina 19160660</a:t>
            </a:r>
            <a:br>
              <a:rPr lang="en-US" sz="4000" dirty="0">
                <a:latin typeface="Freestyle Script" panose="030804020302050B0404" pitchFamily="66" charset="0"/>
              </a:rPr>
            </a:br>
            <a:r>
              <a:rPr lang="en-US" sz="4000" dirty="0" err="1">
                <a:latin typeface="Freestyle Script" panose="030804020302050B0404" pitchFamily="66" charset="0"/>
              </a:rPr>
              <a:t>Jayus</a:t>
            </a:r>
            <a:r>
              <a:rPr lang="en-US" sz="4000" dirty="0">
                <a:latin typeface="Freestyle Script" panose="030804020302050B0404" pitchFamily="66" charset="0"/>
              </a:rPr>
              <a:t> </a:t>
            </a:r>
            <a:r>
              <a:rPr lang="en-US" sz="4000" dirty="0" err="1">
                <a:latin typeface="Freestyle Script" panose="030804020302050B0404" pitchFamily="66" charset="0"/>
              </a:rPr>
              <a:t>Lustrilanang</a:t>
            </a:r>
            <a:r>
              <a:rPr lang="en-US" sz="4000" dirty="0">
                <a:latin typeface="Freestyle Script" panose="030804020302050B0404" pitchFamily="66" charset="0"/>
              </a:rPr>
              <a:t> </a:t>
            </a:r>
            <a:br>
              <a:rPr lang="en-US" sz="4000" dirty="0">
                <a:latin typeface="Freestyle Script" panose="030804020302050B0404" pitchFamily="66" charset="0"/>
              </a:rPr>
            </a:br>
            <a:r>
              <a:rPr lang="en-US" sz="4000" dirty="0">
                <a:latin typeface="Freestyle Script" panose="030804020302050B0404" pitchFamily="66" charset="0"/>
              </a:rPr>
              <a:t>Muhammad </a:t>
            </a:r>
            <a:r>
              <a:rPr lang="en-US" sz="4000" dirty="0" err="1">
                <a:latin typeface="Freestyle Script" panose="030804020302050B0404" pitchFamily="66" charset="0"/>
              </a:rPr>
              <a:t>Zulfiansyah</a:t>
            </a:r>
            <a:r>
              <a:rPr lang="en-US" sz="4000" dirty="0">
                <a:latin typeface="Freestyle Script" panose="030804020302050B0404" pitchFamily="66" charset="0"/>
              </a:rPr>
              <a:t> </a:t>
            </a:r>
            <a:r>
              <a:rPr lang="en-US" sz="4000" dirty="0" err="1">
                <a:latin typeface="Freestyle Script" panose="030804020302050B0404" pitchFamily="66" charset="0"/>
              </a:rPr>
              <a:t>Pratama</a:t>
            </a:r>
            <a:r>
              <a:rPr lang="en-US" sz="4000" dirty="0">
                <a:latin typeface="Freestyle Script" panose="030804020302050B0404" pitchFamily="66" charset="0"/>
              </a:rPr>
              <a:t> 19160410</a:t>
            </a:r>
            <a:br>
              <a:rPr lang="en-US" sz="4000" dirty="0">
                <a:latin typeface="Freestyle Script" panose="030804020302050B0404" pitchFamily="66" charset="0"/>
              </a:rPr>
            </a:br>
            <a:r>
              <a:rPr lang="en-US" sz="4000" dirty="0">
                <a:latin typeface="Freestyle Script" panose="030804020302050B0404" pitchFamily="66" charset="0"/>
              </a:rPr>
              <a:t>M. </a:t>
            </a:r>
            <a:r>
              <a:rPr lang="en-US" sz="4000" dirty="0" err="1">
                <a:latin typeface="Freestyle Script" panose="030804020302050B0404" pitchFamily="66" charset="0"/>
              </a:rPr>
              <a:t>Azhar</a:t>
            </a:r>
            <a:r>
              <a:rPr lang="en-US" sz="4000" dirty="0">
                <a:latin typeface="Freestyle Script" panose="030804020302050B0404" pitchFamily="66" charset="0"/>
              </a:rPr>
              <a:t> </a:t>
            </a:r>
            <a:r>
              <a:rPr lang="en-US" sz="4000" dirty="0" err="1">
                <a:latin typeface="Freestyle Script" panose="030804020302050B0404" pitchFamily="66" charset="0"/>
              </a:rPr>
              <a:t>Lihan</a:t>
            </a:r>
            <a:r>
              <a:rPr lang="en-US" sz="4000" dirty="0">
                <a:latin typeface="Freestyle Script" panose="030804020302050B0404" pitchFamily="66" charset="0"/>
              </a:rPr>
              <a:t> Sandy 19160616</a:t>
            </a:r>
            <a:br>
              <a:rPr lang="en-US" sz="4000" dirty="0">
                <a:latin typeface="Freestyle Script" panose="030804020302050B0404" pitchFamily="66" charset="0"/>
              </a:rPr>
            </a:br>
            <a:r>
              <a:rPr lang="en-US" sz="4000" dirty="0">
                <a:latin typeface="Freestyle Script" panose="030804020302050B0404" pitchFamily="66" charset="0"/>
              </a:rPr>
              <a:t>Putri </a:t>
            </a:r>
            <a:r>
              <a:rPr lang="en-US" sz="4000" dirty="0" err="1">
                <a:latin typeface="Freestyle Script" panose="030804020302050B0404" pitchFamily="66" charset="0"/>
              </a:rPr>
              <a:t>Sagara</a:t>
            </a:r>
            <a:r>
              <a:rPr lang="en-US" sz="4000" dirty="0">
                <a:latin typeface="Freestyle Script" panose="030804020302050B0404" pitchFamily="66" charset="0"/>
              </a:rPr>
              <a:t> </a:t>
            </a:r>
            <a:r>
              <a:rPr lang="en-US" sz="4000" dirty="0" err="1">
                <a:latin typeface="Freestyle Script" panose="030804020302050B0404" pitchFamily="66" charset="0"/>
              </a:rPr>
              <a:t>Lingga</a:t>
            </a:r>
            <a:r>
              <a:rPr lang="en-US" sz="4000" dirty="0">
                <a:latin typeface="Freestyle Script" panose="030804020302050B0404" pitchFamily="66" charset="0"/>
              </a:rPr>
              <a:t> W 19161394</a:t>
            </a:r>
            <a:br>
              <a:rPr lang="en-US" sz="4000" dirty="0">
                <a:latin typeface="Freestyle Script" panose="030804020302050B0404" pitchFamily="66" charset="0"/>
              </a:rPr>
            </a:br>
            <a:r>
              <a:rPr lang="en-US" sz="4000" dirty="0" err="1">
                <a:latin typeface="Freestyle Script" panose="030804020302050B0404" pitchFamily="66" charset="0"/>
              </a:rPr>
              <a:t>Rinaldy</a:t>
            </a:r>
            <a:r>
              <a:rPr lang="en-US" sz="4000" dirty="0">
                <a:latin typeface="Freestyle Script" panose="030804020302050B0404" pitchFamily="66" charset="0"/>
              </a:rPr>
              <a:t> </a:t>
            </a:r>
            <a:r>
              <a:rPr lang="en-US" sz="4000" dirty="0" err="1">
                <a:latin typeface="Freestyle Script" panose="030804020302050B0404" pitchFamily="66" charset="0"/>
              </a:rPr>
              <a:t>Ramdan</a:t>
            </a:r>
            <a:r>
              <a:rPr lang="en-US" sz="4000" dirty="0">
                <a:latin typeface="Freestyle Script" panose="030804020302050B0404" pitchFamily="66" charset="0"/>
              </a:rPr>
              <a:t> </a:t>
            </a:r>
            <a:r>
              <a:rPr lang="en-US" sz="4000" dirty="0" err="1">
                <a:latin typeface="Freestyle Script" panose="030804020302050B0404" pitchFamily="66" charset="0"/>
              </a:rPr>
              <a:t>Sultoni</a:t>
            </a:r>
            <a:r>
              <a:rPr lang="en-US" sz="4000" dirty="0">
                <a:latin typeface="Freestyle Script" panose="030804020302050B0404" pitchFamily="66" charset="0"/>
              </a:rPr>
              <a:t> 19160404</a:t>
            </a:r>
            <a:endParaRPr lang="en-US" sz="4000" dirty="0"/>
          </a:p>
        </p:txBody>
      </p:sp>
    </p:spTree>
    <p:extLst>
      <p:ext uri="{BB962C8B-B14F-4D97-AF65-F5344CB8AC3E}">
        <p14:creationId xmlns:p14="http://schemas.microsoft.com/office/powerpoint/2010/main" val="326303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0DC8-675B-4304-B267-19C1D3C03694}"/>
              </a:ext>
            </a:extLst>
          </p:cNvPr>
          <p:cNvSpPr>
            <a:spLocks noGrp="1"/>
          </p:cNvSpPr>
          <p:nvPr>
            <p:ph type="title"/>
          </p:nvPr>
        </p:nvSpPr>
        <p:spPr>
          <a:xfrm>
            <a:off x="2157382" y="297562"/>
            <a:ext cx="8157405" cy="769442"/>
          </a:xfrm>
          <a:solidFill>
            <a:schemeClr val="tx1">
              <a:lumMod val="65000"/>
              <a:lumOff val="3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lt1"/>
          </a:fontRef>
        </p:style>
        <p:txBody>
          <a:bodyPr>
            <a:normAutofit/>
          </a:bodyPr>
          <a:lstStyle/>
          <a:p>
            <a:pPr algn="ctr"/>
            <a:r>
              <a:rPr lang="en-US" sz="4800" dirty="0" err="1">
                <a:solidFill>
                  <a:schemeClr val="bg1"/>
                </a:solidFill>
                <a:latin typeface="Gabriola" panose="04040605051002020D02" pitchFamily="82" charset="0"/>
              </a:rPr>
              <a:t>Tinjauan</a:t>
            </a:r>
            <a:r>
              <a:rPr lang="en-US" sz="4800" dirty="0">
                <a:solidFill>
                  <a:schemeClr val="bg1"/>
                </a:solidFill>
                <a:latin typeface="Gabriola" panose="04040605051002020D02" pitchFamily="82" charset="0"/>
              </a:rPr>
              <a:t> </a:t>
            </a:r>
            <a:r>
              <a:rPr lang="en-US" sz="4800" dirty="0" err="1">
                <a:solidFill>
                  <a:schemeClr val="bg1"/>
                </a:solidFill>
                <a:latin typeface="Gabriola" panose="04040605051002020D02" pitchFamily="82" charset="0"/>
              </a:rPr>
              <a:t>Kriminologis</a:t>
            </a:r>
            <a:r>
              <a:rPr lang="en-US" sz="4800" dirty="0">
                <a:solidFill>
                  <a:schemeClr val="bg1"/>
                </a:solidFill>
                <a:latin typeface="Gabriola" panose="04040605051002020D02" pitchFamily="82" charset="0"/>
              </a:rPr>
              <a:t> </a:t>
            </a:r>
            <a:r>
              <a:rPr lang="en-US" sz="4800" dirty="0" err="1">
                <a:solidFill>
                  <a:schemeClr val="bg1"/>
                </a:solidFill>
                <a:latin typeface="Gabriola" panose="04040605051002020D02" pitchFamily="82" charset="0"/>
              </a:rPr>
              <a:t>Perjudian</a:t>
            </a:r>
            <a:r>
              <a:rPr lang="en-US" sz="4800" dirty="0">
                <a:solidFill>
                  <a:schemeClr val="bg1"/>
                </a:solidFill>
                <a:latin typeface="Gabriola" panose="04040605051002020D02" pitchFamily="82" charset="0"/>
              </a:rPr>
              <a:t> Online</a:t>
            </a:r>
          </a:p>
        </p:txBody>
      </p:sp>
      <p:sp>
        <p:nvSpPr>
          <p:cNvPr id="3" name="Text Placeholder 2">
            <a:extLst>
              <a:ext uri="{FF2B5EF4-FFF2-40B4-BE49-F238E27FC236}">
                <a16:creationId xmlns:a16="http://schemas.microsoft.com/office/drawing/2014/main" id="{3FAB3B2A-1554-4F04-9D07-C05DD44F6E3E}"/>
              </a:ext>
            </a:extLst>
          </p:cNvPr>
          <p:cNvSpPr>
            <a:spLocks noGrp="1"/>
          </p:cNvSpPr>
          <p:nvPr>
            <p:ph type="body" idx="1"/>
          </p:nvPr>
        </p:nvSpPr>
        <p:spPr>
          <a:xfrm>
            <a:off x="1105479" y="1293007"/>
            <a:ext cx="10261213" cy="4882710"/>
          </a:xfr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solidFill>
              <a:schemeClr val="accent1"/>
            </a:solidFill>
          </a:ln>
          <a:effectLst>
            <a:softEdge rad="317500"/>
          </a:effectLst>
        </p:spPr>
        <p:style>
          <a:lnRef idx="0">
            <a:scrgbClr r="0" g="0" b="0"/>
          </a:lnRef>
          <a:fillRef idx="0">
            <a:scrgbClr r="0" g="0" b="0"/>
          </a:fillRef>
          <a:effectRef idx="0">
            <a:scrgbClr r="0" g="0" b="0"/>
          </a:effectRef>
          <a:fontRef idx="minor">
            <a:schemeClr val="lt1"/>
          </a:fontRef>
        </p:style>
        <p:txBody>
          <a:bodyPr>
            <a:noAutofit/>
          </a:bodyPr>
          <a:lstStyle/>
          <a:p>
            <a:pPr algn="ctr"/>
            <a:endParaRPr lang="en-US" sz="5400" dirty="0">
              <a:solidFill>
                <a:schemeClr val="bg1"/>
              </a:solidFill>
              <a:latin typeface="Gabriola" panose="04040605051002020D02" pitchFamily="82" charset="0"/>
            </a:endParaRPr>
          </a:p>
          <a:p>
            <a:pPr algn="ctr"/>
            <a:endParaRPr lang="en-US" sz="5400" dirty="0">
              <a:solidFill>
                <a:schemeClr val="bg1"/>
              </a:solidFill>
              <a:latin typeface="Gabriola" panose="04040605051002020D02" pitchFamily="82" charset="0"/>
            </a:endParaRPr>
          </a:p>
          <a:p>
            <a:pPr algn="ctr"/>
            <a:r>
              <a:rPr lang="en-US" sz="5400" dirty="0">
                <a:solidFill>
                  <a:schemeClr val="bg1"/>
                </a:solidFill>
                <a:latin typeface="Gabriola" panose="04040605051002020D02" pitchFamily="82" charset="0"/>
              </a:rPr>
              <a:t>Pada </a:t>
            </a:r>
            <a:r>
              <a:rPr lang="en-US" sz="5400" dirty="0" err="1">
                <a:solidFill>
                  <a:schemeClr val="bg1"/>
                </a:solidFill>
                <a:latin typeface="Gabriola" panose="04040605051002020D02" pitchFamily="82" charset="0"/>
              </a:rPr>
              <a:t>Perjudian</a:t>
            </a:r>
            <a:r>
              <a:rPr lang="en-US" sz="5400" dirty="0">
                <a:solidFill>
                  <a:schemeClr val="bg1"/>
                </a:solidFill>
                <a:latin typeface="Gabriola" panose="04040605051002020D02" pitchFamily="82" charset="0"/>
              </a:rPr>
              <a:t> Online Liga </a:t>
            </a:r>
            <a:r>
              <a:rPr lang="en-US" sz="5400" dirty="0" err="1">
                <a:solidFill>
                  <a:schemeClr val="bg1"/>
                </a:solidFill>
                <a:latin typeface="Gabriola" panose="04040605051002020D02" pitchFamily="82" charset="0"/>
              </a:rPr>
              <a:t>Sepak</a:t>
            </a:r>
            <a:r>
              <a:rPr lang="en-US" sz="5400" dirty="0">
                <a:solidFill>
                  <a:schemeClr val="bg1"/>
                </a:solidFill>
                <a:latin typeface="Gabriola" panose="04040605051002020D02" pitchFamily="82" charset="0"/>
              </a:rPr>
              <a:t> Bola di Semarang </a:t>
            </a:r>
            <a:r>
              <a:rPr lang="en-US" sz="5400" dirty="0">
                <a:solidFill>
                  <a:schemeClr val="bg1"/>
                </a:solidFill>
                <a:latin typeface="Gabriola" panose="04040605051002020D02" pitchFamily="82" charset="0"/>
                <a:cs typeface="Arial" panose="020B0604020202020204" pitchFamily="34" charset="0"/>
              </a:rPr>
              <a:t>&amp; </a:t>
            </a:r>
            <a:r>
              <a:rPr lang="en-US" sz="5400" dirty="0" err="1">
                <a:solidFill>
                  <a:schemeClr val="bg1"/>
                </a:solidFill>
                <a:latin typeface="Gabriola" panose="04040605051002020D02" pitchFamily="82" charset="0"/>
              </a:rPr>
              <a:t>Lamongan</a:t>
            </a:r>
            <a:r>
              <a:rPr lang="en-US" sz="5400" dirty="0">
                <a:solidFill>
                  <a:schemeClr val="bg1"/>
                </a:solidFill>
                <a:latin typeface="Gabriola" panose="04040605051002020D02" pitchFamily="82" charset="0"/>
              </a:rPr>
              <a:t> </a:t>
            </a:r>
            <a:r>
              <a:rPr lang="en-US" sz="5400" dirty="0" err="1">
                <a:solidFill>
                  <a:schemeClr val="bg1"/>
                </a:solidFill>
                <a:latin typeface="Gabriola" panose="04040605051002020D02" pitchFamily="82" charset="0"/>
              </a:rPr>
              <a:t>Tahun</a:t>
            </a:r>
            <a:r>
              <a:rPr lang="en-US" sz="5400" dirty="0">
                <a:solidFill>
                  <a:schemeClr val="bg1"/>
                </a:solidFill>
                <a:latin typeface="Gabriola" panose="04040605051002020D02" pitchFamily="82" charset="0"/>
              </a:rPr>
              <a:t> 2006</a:t>
            </a:r>
          </a:p>
        </p:txBody>
      </p:sp>
    </p:spTree>
    <p:extLst>
      <p:ext uri="{BB962C8B-B14F-4D97-AF65-F5344CB8AC3E}">
        <p14:creationId xmlns:p14="http://schemas.microsoft.com/office/powerpoint/2010/main" val="25179832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p:cTn id="12"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1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315E0B-FC99-46E4-840A-D5B150F662B6}"/>
              </a:ext>
            </a:extLst>
          </p:cNvPr>
          <p:cNvSpPr>
            <a:spLocks noGrp="1"/>
          </p:cNvSpPr>
          <p:nvPr>
            <p:ph type="title"/>
          </p:nvPr>
        </p:nvSpPr>
        <p:spPr>
          <a:xfrm rot="20083546">
            <a:off x="-704597" y="575010"/>
            <a:ext cx="5034445" cy="1020798"/>
          </a:xfr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normAutofit/>
          </a:bodyPr>
          <a:lstStyle/>
          <a:p>
            <a:pPr algn="ctr"/>
            <a:r>
              <a:rPr lang="en-US" dirty="0" err="1">
                <a:latin typeface="Exotc350 DmBd BT" panose="04030705050B02020A03" pitchFamily="82" charset="0"/>
              </a:rPr>
              <a:t>Latar</a:t>
            </a:r>
            <a:r>
              <a:rPr lang="en-US" dirty="0">
                <a:latin typeface="Exotc350 DmBd BT" panose="04030705050B02020A03" pitchFamily="82" charset="0"/>
              </a:rPr>
              <a:t> </a:t>
            </a:r>
            <a:r>
              <a:rPr lang="en-US" dirty="0" err="1">
                <a:latin typeface="Exotc350 DmBd BT" panose="04030705050B02020A03" pitchFamily="82" charset="0"/>
              </a:rPr>
              <a:t>Belakang</a:t>
            </a:r>
            <a:endParaRPr lang="en-US" dirty="0">
              <a:latin typeface="Exotc350 DmBd BT" panose="04030705050B02020A03" pitchFamily="82" charset="0"/>
            </a:endParaRPr>
          </a:p>
        </p:txBody>
      </p:sp>
      <p:sp>
        <p:nvSpPr>
          <p:cNvPr id="5" name="Content Placeholder 4">
            <a:extLst>
              <a:ext uri="{FF2B5EF4-FFF2-40B4-BE49-F238E27FC236}">
                <a16:creationId xmlns:a16="http://schemas.microsoft.com/office/drawing/2014/main" id="{C194A97F-0AC0-470F-9835-CBA0BE72CFEB}"/>
              </a:ext>
            </a:extLst>
          </p:cNvPr>
          <p:cNvSpPr>
            <a:spLocks noGrp="1"/>
          </p:cNvSpPr>
          <p:nvPr>
            <p:ph idx="1"/>
          </p:nvPr>
        </p:nvSpPr>
        <p:spPr>
          <a:xfrm rot="21436592">
            <a:off x="4190936" y="861839"/>
            <a:ext cx="6697350" cy="4220293"/>
          </a:xfrm>
          <a:ln>
            <a:solidFill>
              <a:schemeClr val="tx1"/>
            </a:solidFill>
          </a:ln>
        </p:spPr>
        <p:style>
          <a:lnRef idx="2">
            <a:schemeClr val="accent2"/>
          </a:lnRef>
          <a:fillRef idx="1">
            <a:schemeClr val="lt1"/>
          </a:fillRef>
          <a:effectRef idx="0">
            <a:schemeClr val="accent2"/>
          </a:effectRef>
          <a:fontRef idx="minor">
            <a:schemeClr val="dk1"/>
          </a:fontRef>
        </p:style>
        <p:txBody>
          <a:bodyPr>
            <a:normAutofit/>
          </a:bodyPr>
          <a:lstStyle/>
          <a:p>
            <a:pPr marL="0" indent="0" algn="ctr">
              <a:buNone/>
            </a:pPr>
            <a:endParaRPr lang="en-US" dirty="0">
              <a:latin typeface="Gabriola" panose="04040605051002020D02" pitchFamily="82" charset="0"/>
            </a:endParaRPr>
          </a:p>
          <a:p>
            <a:pPr marL="0" indent="0" algn="ctr">
              <a:buNone/>
            </a:pPr>
            <a:r>
              <a:rPr lang="id-ID" dirty="0">
                <a:latin typeface="Gabriola" panose="04040605051002020D02" pitchFamily="82" charset="0"/>
              </a:rPr>
              <a:t>Menurut Dini (2019) Teknologi informasi merupakan aspek yang penting di dalam era globalisasi, kemajuan perkembangan teknologi tersebut dapat membawa dampak positif dan negatif</a:t>
            </a:r>
            <a:r>
              <a:rPr lang="en-US" dirty="0">
                <a:latin typeface="Gabriola" panose="04040605051002020D02" pitchFamily="82" charset="0"/>
              </a:rPr>
              <a:t>.</a:t>
            </a:r>
          </a:p>
          <a:p>
            <a:pPr marL="0" indent="0" algn="ctr">
              <a:buNone/>
            </a:pPr>
            <a:endParaRPr lang="en-US" dirty="0">
              <a:latin typeface="Gabriola" panose="04040605051002020D02" pitchFamily="82" charset="0"/>
            </a:endParaRPr>
          </a:p>
          <a:p>
            <a:pPr marL="0" indent="0" algn="ctr">
              <a:buNone/>
            </a:pPr>
            <a:r>
              <a:rPr lang="id-ID" dirty="0">
                <a:latin typeface="Gabriola" panose="04040605051002020D02" pitchFamily="82" charset="0"/>
              </a:rPr>
              <a:t>Perkembangan yang pesat dalam pemanfaatan internet </a:t>
            </a:r>
            <a:r>
              <a:rPr lang="en-US" dirty="0">
                <a:latin typeface="Gabriola" panose="04040605051002020D02" pitchFamily="82" charset="0"/>
              </a:rPr>
              <a:t>juga </a:t>
            </a:r>
            <a:r>
              <a:rPr lang="id-ID" dirty="0">
                <a:latin typeface="Gabriola" panose="04040605051002020D02" pitchFamily="82" charset="0"/>
              </a:rPr>
              <a:t>mengundang terjadinya kejahatan. </a:t>
            </a:r>
            <a:endParaRPr lang="en-US" dirty="0">
              <a:latin typeface="Gabriola" panose="04040605051002020D02" pitchFamily="82" charset="0"/>
            </a:endParaRPr>
          </a:p>
        </p:txBody>
      </p:sp>
    </p:spTree>
    <p:extLst>
      <p:ext uri="{BB962C8B-B14F-4D97-AF65-F5344CB8AC3E}">
        <p14:creationId xmlns:p14="http://schemas.microsoft.com/office/powerpoint/2010/main" val="4338347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412AF3-6804-4028-B537-6110553E8E99}"/>
              </a:ext>
            </a:extLst>
          </p:cNvPr>
          <p:cNvSpPr>
            <a:spLocks noGrp="1"/>
          </p:cNvSpPr>
          <p:nvPr>
            <p:ph idx="1"/>
          </p:nvPr>
        </p:nvSpPr>
        <p:spPr>
          <a:xfrm>
            <a:off x="838200" y="1366384"/>
            <a:ext cx="10515600" cy="4125232"/>
          </a:xfrm>
          <a:solidFill>
            <a:schemeClr val="accent1">
              <a:lumMod val="20000"/>
              <a:lumOff val="80000"/>
              <a:alpha val="50000"/>
            </a:schemeClr>
          </a:solidFill>
          <a:ln>
            <a:noFill/>
          </a:ln>
          <a:effectLst>
            <a:reflection blurRad="6350" stA="50000" endA="300" endPos="55000" dir="5400000" sy="-100000" algn="bl" rotWithShape="0"/>
          </a:effectLst>
        </p:spPr>
        <p:style>
          <a:lnRef idx="0">
            <a:scrgbClr r="0" g="0" b="0"/>
          </a:lnRef>
          <a:fillRef idx="0">
            <a:scrgbClr r="0" g="0" b="0"/>
          </a:fillRef>
          <a:effectRef idx="0">
            <a:scrgbClr r="0" g="0" b="0"/>
          </a:effectRef>
          <a:fontRef idx="minor">
            <a:schemeClr val="lt1"/>
          </a:fontRef>
        </p:style>
        <p:txBody>
          <a:bodyPr>
            <a:normAutofit/>
          </a:bodyPr>
          <a:lstStyle/>
          <a:p>
            <a:pPr marL="0" indent="0" algn="ctr">
              <a:buNone/>
            </a:pPr>
            <a:endParaRPr lang="en-US" sz="3000" b="1" dirty="0">
              <a:solidFill>
                <a:schemeClr val="tx1"/>
              </a:solidFill>
              <a:latin typeface="Gabriola" panose="04040605051002020D02" pitchFamily="82" charset="0"/>
            </a:endParaRPr>
          </a:p>
          <a:p>
            <a:pPr marL="0" indent="0" algn="ctr">
              <a:buNone/>
            </a:pPr>
            <a:r>
              <a:rPr lang="id-ID" sz="3000" b="1" dirty="0">
                <a:solidFill>
                  <a:schemeClr val="tx1"/>
                </a:solidFill>
                <a:latin typeface="Gabriola" panose="04040605051002020D02" pitchFamily="82" charset="0"/>
              </a:rPr>
              <a:t>Cyber crime juga terjadi di Indonesia, bahkan kejahatan ini sebenarnya sudah ada sejak internet masuk ke Indonesia. Pengguna internet di Indonesia hanya 14,5 juta orang dari total penduduk yang mencapai 220 juta. Meskipun tidak ada 10 persennya, Indonesia pernah menduduki peringkat pertama dalam kejahatan dunia.  </a:t>
            </a:r>
            <a:endParaRPr lang="en-US" sz="3000" b="1" dirty="0">
              <a:solidFill>
                <a:schemeClr val="tx1"/>
              </a:solidFill>
              <a:latin typeface="Gabriola" panose="04040605051002020D02" pitchFamily="82" charset="0"/>
            </a:endParaRPr>
          </a:p>
          <a:p>
            <a:pPr marL="0" indent="0" algn="ctr">
              <a:buNone/>
            </a:pPr>
            <a:r>
              <a:rPr lang="id-ID" sz="3000" b="1" dirty="0">
                <a:solidFill>
                  <a:schemeClr val="tx1"/>
                </a:solidFill>
                <a:latin typeface="Gabriola" panose="04040605051002020D02" pitchFamily="82" charset="0"/>
              </a:rPr>
              <a:t>Oleh karena itu, lahirlah hukum yang mengatur kejahatan di internet yang disebut dengan cyberlaw. Hukum tersebut sudah di atur dan ditetapkan dalam pasal-pasal pada undang-undang ITE. </a:t>
            </a:r>
            <a:endParaRPr lang="en-US" sz="3000" b="1" dirty="0">
              <a:solidFill>
                <a:schemeClr val="tx1"/>
              </a:solidFill>
              <a:latin typeface="Gabriola" panose="04040605051002020D02" pitchFamily="82" charset="0"/>
            </a:endParaRPr>
          </a:p>
          <a:p>
            <a:pPr algn="ctr"/>
            <a:endParaRPr lang="en-US" sz="3000" b="1" dirty="0">
              <a:solidFill>
                <a:schemeClr val="tx1"/>
              </a:solidFill>
              <a:latin typeface="Gabriola" panose="04040605051002020D02" pitchFamily="82" charset="0"/>
            </a:endParaRPr>
          </a:p>
        </p:txBody>
      </p:sp>
    </p:spTree>
    <p:extLst>
      <p:ext uri="{BB962C8B-B14F-4D97-AF65-F5344CB8AC3E}">
        <p14:creationId xmlns:p14="http://schemas.microsoft.com/office/powerpoint/2010/main" val="3105584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amond(in)">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amond(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amond(in)">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694327-9663-4016-AD6A-11E740723028}"/>
              </a:ext>
            </a:extLst>
          </p:cNvPr>
          <p:cNvSpPr>
            <a:spLocks noGrp="1"/>
          </p:cNvSpPr>
          <p:nvPr>
            <p:ph sz="half" idx="1"/>
          </p:nvPr>
        </p:nvSpPr>
        <p:spPr>
          <a:xfrm>
            <a:off x="431800" y="2833914"/>
            <a:ext cx="5181600" cy="318339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a:bodyPr>
          <a:lstStyle/>
          <a:p>
            <a:pPr marL="0" lvl="0" indent="0" algn="ctr">
              <a:buNone/>
            </a:pPr>
            <a:endParaRPr lang="en-US" dirty="0">
              <a:solidFill>
                <a:schemeClr val="tx1"/>
              </a:solidFill>
              <a:latin typeface="Gabriola" panose="04040605051002020D02" pitchFamily="82" charset="0"/>
            </a:endParaRPr>
          </a:p>
          <a:p>
            <a:pPr marL="0" lvl="0" indent="0" algn="ctr">
              <a:buNone/>
            </a:pPr>
            <a:r>
              <a:rPr lang="id-ID" dirty="0">
                <a:solidFill>
                  <a:schemeClr val="tx1"/>
                </a:solidFill>
                <a:latin typeface="Gabriola" panose="04040605051002020D02" pitchFamily="82" charset="0"/>
              </a:rPr>
              <a:t>Untuk lebih memahami dan mengetahui tentang pelanggaran hukum (Cyber Crime) yang terjadi di dunia maya sekarang ini dan Undang – undang dunia maya (Cyber Law).</a:t>
            </a:r>
            <a:endParaRPr lang="en-US" dirty="0">
              <a:solidFill>
                <a:schemeClr val="tx1"/>
              </a:solidFill>
              <a:latin typeface="Gabriola" panose="04040605051002020D02" pitchFamily="82" charset="0"/>
            </a:endParaRPr>
          </a:p>
          <a:p>
            <a:endParaRPr lang="en-US" dirty="0">
              <a:solidFill>
                <a:schemeClr val="tx1"/>
              </a:solidFill>
              <a:latin typeface="Gabriola" panose="04040605051002020D02" pitchFamily="82" charset="0"/>
            </a:endParaRPr>
          </a:p>
        </p:txBody>
      </p:sp>
      <p:sp>
        <p:nvSpPr>
          <p:cNvPr id="6" name="Content Placeholder 5">
            <a:extLst>
              <a:ext uri="{FF2B5EF4-FFF2-40B4-BE49-F238E27FC236}">
                <a16:creationId xmlns:a16="http://schemas.microsoft.com/office/drawing/2014/main" id="{426A1086-17D0-4F0B-B910-D117C9E230EE}"/>
              </a:ext>
            </a:extLst>
          </p:cNvPr>
          <p:cNvSpPr>
            <a:spLocks noGrp="1"/>
          </p:cNvSpPr>
          <p:nvPr>
            <p:ph sz="half" idx="2"/>
          </p:nvPr>
        </p:nvSpPr>
        <p:spPr>
          <a:xfrm>
            <a:off x="6578600" y="2833914"/>
            <a:ext cx="5181600" cy="3015343"/>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Autofit/>
          </a:bodyPr>
          <a:lstStyle/>
          <a:p>
            <a:pPr marL="0" indent="0" algn="ctr">
              <a:buNone/>
            </a:pPr>
            <a:endParaRPr lang="en-US" dirty="0">
              <a:solidFill>
                <a:schemeClr val="tx1"/>
              </a:solidFill>
              <a:latin typeface="Gabriola" panose="04040605051002020D02" pitchFamily="82" charset="0"/>
            </a:endParaRPr>
          </a:p>
          <a:p>
            <a:pPr marL="0" indent="0" algn="ctr">
              <a:buNone/>
            </a:pPr>
            <a:r>
              <a:rPr lang="id-ID" dirty="0">
                <a:solidFill>
                  <a:schemeClr val="tx1"/>
                </a:solidFill>
                <a:latin typeface="Gabriola" panose="04040605051002020D02" pitchFamily="82" charset="0"/>
              </a:rPr>
              <a:t>Untuk lebih memahami dan mengetahui tentang nilai negative dari perjudian online dan semoga kita dapat mencegah dan menghindari pejudian online yang termasuk salah satu pelanggaran hukum di dunia maya.</a:t>
            </a:r>
            <a:endParaRPr lang="en-US" dirty="0">
              <a:solidFill>
                <a:schemeClr val="tx1"/>
              </a:solidFill>
              <a:latin typeface="Gabriola" panose="04040605051002020D02" pitchFamily="82" charset="0"/>
            </a:endParaRPr>
          </a:p>
          <a:p>
            <a:pPr algn="ctr"/>
            <a:endParaRPr lang="en-US" dirty="0">
              <a:solidFill>
                <a:schemeClr val="tx1"/>
              </a:solidFill>
              <a:latin typeface="Gabriola" panose="04040605051002020D02" pitchFamily="82" charset="0"/>
            </a:endParaRPr>
          </a:p>
        </p:txBody>
      </p:sp>
      <p:sp>
        <p:nvSpPr>
          <p:cNvPr id="8" name="Scroll: Horizontal 7">
            <a:extLst>
              <a:ext uri="{FF2B5EF4-FFF2-40B4-BE49-F238E27FC236}">
                <a16:creationId xmlns:a16="http://schemas.microsoft.com/office/drawing/2014/main" id="{10F2D13C-6195-48DA-B4BE-F89D5DE574D4}"/>
              </a:ext>
            </a:extLst>
          </p:cNvPr>
          <p:cNvSpPr/>
          <p:nvPr/>
        </p:nvSpPr>
        <p:spPr>
          <a:xfrm>
            <a:off x="4477657" y="1008743"/>
            <a:ext cx="3236685" cy="1117600"/>
          </a:xfrm>
          <a:prstGeom prst="horizontalScroll">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d-ID" sz="4000" b="1" dirty="0">
                <a:solidFill>
                  <a:schemeClr val="tx1"/>
                </a:solidFill>
                <a:latin typeface="Gabriola" panose="04040605051002020D02" pitchFamily="82" charset="0"/>
              </a:rPr>
              <a:t>Tujuan</a:t>
            </a:r>
            <a:endParaRPr lang="en-US" sz="4000" dirty="0">
              <a:solidFill>
                <a:schemeClr val="tx1"/>
              </a:solidFill>
              <a:latin typeface="Gabriola" panose="04040605051002020D02" pitchFamily="82" charset="0"/>
            </a:endParaRPr>
          </a:p>
        </p:txBody>
      </p:sp>
    </p:spTree>
    <p:extLst>
      <p:ext uri="{BB962C8B-B14F-4D97-AF65-F5344CB8AC3E}">
        <p14:creationId xmlns:p14="http://schemas.microsoft.com/office/powerpoint/2010/main" val="2031071673"/>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5">
                                            <p:bg/>
                                          </p:spTgt>
                                        </p:tgtEl>
                                        <p:attrNameLst>
                                          <p:attrName>style.visibility</p:attrName>
                                        </p:attrNameLst>
                                      </p:cBhvr>
                                      <p:to>
                                        <p:strVal val="visible"/>
                                      </p:to>
                                    </p:set>
                                    <p:anim calcmode="lin" valueType="num">
                                      <p:cBhvr>
                                        <p:cTn id="14" dur="1000" fill="hold"/>
                                        <p:tgtEl>
                                          <p:spTgt spid="5">
                                            <p:bg/>
                                          </p:spTgt>
                                        </p:tgtEl>
                                        <p:attrNameLst>
                                          <p:attrName>ppt_w</p:attrName>
                                        </p:attrNameLst>
                                      </p:cBhvr>
                                      <p:tavLst>
                                        <p:tav tm="0">
                                          <p:val>
                                            <p:fltVal val="0"/>
                                          </p:val>
                                        </p:tav>
                                        <p:tav tm="100000">
                                          <p:val>
                                            <p:strVal val="#ppt_w"/>
                                          </p:val>
                                        </p:tav>
                                      </p:tavLst>
                                    </p:anim>
                                    <p:anim calcmode="lin" valueType="num">
                                      <p:cBhvr>
                                        <p:cTn id="15" dur="1000" fill="hold"/>
                                        <p:tgtEl>
                                          <p:spTgt spid="5">
                                            <p:bg/>
                                          </p:spTgt>
                                        </p:tgtEl>
                                        <p:attrNameLst>
                                          <p:attrName>ppt_h</p:attrName>
                                        </p:attrNameLst>
                                      </p:cBhvr>
                                      <p:tavLst>
                                        <p:tav tm="0">
                                          <p:val>
                                            <p:fltVal val="0"/>
                                          </p:val>
                                        </p:tav>
                                        <p:tav tm="100000">
                                          <p:val>
                                            <p:strVal val="#ppt_h"/>
                                          </p:val>
                                        </p:tav>
                                      </p:tavLst>
                                    </p:anim>
                                    <p:anim calcmode="lin" valueType="num">
                                      <p:cBhvr>
                                        <p:cTn id="16" dur="1000" fill="hold"/>
                                        <p:tgtEl>
                                          <p:spTgt spid="5">
                                            <p:bg/>
                                          </p:spTgt>
                                        </p:tgtEl>
                                        <p:attrNameLst>
                                          <p:attrName>style.rotation</p:attrName>
                                        </p:attrNameLst>
                                      </p:cBhvr>
                                      <p:tavLst>
                                        <p:tav tm="0">
                                          <p:val>
                                            <p:fltVal val="90"/>
                                          </p:val>
                                        </p:tav>
                                        <p:tav tm="100000">
                                          <p:val>
                                            <p:fltVal val="0"/>
                                          </p:val>
                                        </p:tav>
                                      </p:tavLst>
                                    </p:anim>
                                    <p:animEffect transition="in" filter="fade">
                                      <p:cBhvr>
                                        <p:cTn id="17" dur="1000"/>
                                        <p:tgtEl>
                                          <p:spTgt spid="5">
                                            <p:bg/>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p:cTn id="22"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3"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24"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25" dur="10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6">
                                            <p:bg/>
                                          </p:spTgt>
                                        </p:tgtEl>
                                        <p:attrNameLst>
                                          <p:attrName>style.visibility</p:attrName>
                                        </p:attrNameLst>
                                      </p:cBhvr>
                                      <p:to>
                                        <p:strVal val="visible"/>
                                      </p:to>
                                    </p:set>
                                    <p:anim calcmode="lin" valueType="num">
                                      <p:cBhvr>
                                        <p:cTn id="30" dur="1000" fill="hold"/>
                                        <p:tgtEl>
                                          <p:spTgt spid="6">
                                            <p:bg/>
                                          </p:spTgt>
                                        </p:tgtEl>
                                        <p:attrNameLst>
                                          <p:attrName>ppt_w</p:attrName>
                                        </p:attrNameLst>
                                      </p:cBhvr>
                                      <p:tavLst>
                                        <p:tav tm="0">
                                          <p:val>
                                            <p:fltVal val="0"/>
                                          </p:val>
                                        </p:tav>
                                        <p:tav tm="100000">
                                          <p:val>
                                            <p:strVal val="#ppt_w"/>
                                          </p:val>
                                        </p:tav>
                                      </p:tavLst>
                                    </p:anim>
                                    <p:anim calcmode="lin" valueType="num">
                                      <p:cBhvr>
                                        <p:cTn id="31" dur="1000" fill="hold"/>
                                        <p:tgtEl>
                                          <p:spTgt spid="6">
                                            <p:bg/>
                                          </p:spTgt>
                                        </p:tgtEl>
                                        <p:attrNameLst>
                                          <p:attrName>ppt_h</p:attrName>
                                        </p:attrNameLst>
                                      </p:cBhvr>
                                      <p:tavLst>
                                        <p:tav tm="0">
                                          <p:val>
                                            <p:fltVal val="0"/>
                                          </p:val>
                                        </p:tav>
                                        <p:tav tm="100000">
                                          <p:val>
                                            <p:strVal val="#ppt_h"/>
                                          </p:val>
                                        </p:tav>
                                      </p:tavLst>
                                    </p:anim>
                                    <p:anim calcmode="lin" valueType="num">
                                      <p:cBhvr>
                                        <p:cTn id="32" dur="1000" fill="hold"/>
                                        <p:tgtEl>
                                          <p:spTgt spid="6">
                                            <p:bg/>
                                          </p:spTgt>
                                        </p:tgtEl>
                                        <p:attrNameLst>
                                          <p:attrName>style.rotation</p:attrName>
                                        </p:attrNameLst>
                                      </p:cBhvr>
                                      <p:tavLst>
                                        <p:tav tm="0">
                                          <p:val>
                                            <p:fltVal val="90"/>
                                          </p:val>
                                        </p:tav>
                                        <p:tav tm="100000">
                                          <p:val>
                                            <p:fltVal val="0"/>
                                          </p:val>
                                        </p:tav>
                                      </p:tavLst>
                                    </p:anim>
                                    <p:animEffect transition="in" filter="fade">
                                      <p:cBhvr>
                                        <p:cTn id="33" dur="1000"/>
                                        <p:tgtEl>
                                          <p:spTgt spid="6">
                                            <p:bg/>
                                          </p:spTgt>
                                        </p:tgtEl>
                                      </p:cBhvr>
                                    </p:animEffect>
                                  </p:childTnLst>
                                </p:cTn>
                              </p:par>
                            </p:childTnLst>
                          </p:cTn>
                        </p:par>
                      </p:childTnLst>
                    </p:cTn>
                  </p:par>
                  <p:par>
                    <p:cTn id="34" fill="hold">
                      <p:stCondLst>
                        <p:cond delay="indefinite"/>
                      </p:stCondLst>
                      <p:childTnLst>
                        <p:par>
                          <p:cTn id="35" fill="hold">
                            <p:stCondLst>
                              <p:cond delay="0"/>
                            </p:stCondLst>
                            <p:childTnLst>
                              <p:par>
                                <p:cTn id="36" presetID="31"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 calcmode="lin" valueType="num">
                                      <p:cBhvr>
                                        <p:cTn id="38"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9"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40"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41"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7" name="Flowchart: Alternate Process 6">
            <a:extLst>
              <a:ext uri="{FF2B5EF4-FFF2-40B4-BE49-F238E27FC236}">
                <a16:creationId xmlns:a16="http://schemas.microsoft.com/office/drawing/2014/main" id="{78BFA9CC-65AC-4529-8E43-4B8743731229}"/>
              </a:ext>
            </a:extLst>
          </p:cNvPr>
          <p:cNvSpPr/>
          <p:nvPr/>
        </p:nvSpPr>
        <p:spPr>
          <a:xfrm>
            <a:off x="1658258" y="321355"/>
            <a:ext cx="4644571" cy="1059543"/>
          </a:xfrm>
          <a:prstGeom prst="flowChartAlternateProcess">
            <a:avLst/>
          </a:prstGeom>
          <a:solidFill>
            <a:schemeClr val="accent2">
              <a:lumMod val="60000"/>
              <a:lumOff val="40000"/>
            </a:schemeClr>
          </a:solidFill>
          <a:ln>
            <a:solidFill>
              <a:schemeClr val="accent2">
                <a:lumMod val="40000"/>
                <a:lumOff val="6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Papyrus" panose="03070502060502030205" pitchFamily="66" charset="0"/>
              </a:rPr>
              <a:t>C</a:t>
            </a:r>
            <a:r>
              <a:rPr lang="id-ID" sz="4000" b="1" dirty="0">
                <a:solidFill>
                  <a:schemeClr val="tx1"/>
                </a:solidFill>
                <a:latin typeface="Papyrus" panose="03070502060502030205" pitchFamily="66" charset="0"/>
              </a:rPr>
              <a:t>yber </a:t>
            </a:r>
            <a:r>
              <a:rPr lang="en-US" sz="4000" b="1" dirty="0">
                <a:solidFill>
                  <a:schemeClr val="tx1"/>
                </a:solidFill>
                <a:latin typeface="Papyrus" panose="03070502060502030205" pitchFamily="66" charset="0"/>
              </a:rPr>
              <a:t>C</a:t>
            </a:r>
            <a:r>
              <a:rPr lang="id-ID" sz="4000" b="1" dirty="0">
                <a:solidFill>
                  <a:schemeClr val="tx1"/>
                </a:solidFill>
                <a:latin typeface="Papyrus" panose="03070502060502030205" pitchFamily="66" charset="0"/>
              </a:rPr>
              <a:t>rime</a:t>
            </a:r>
            <a:endParaRPr lang="en-US" sz="4000" dirty="0">
              <a:solidFill>
                <a:schemeClr val="tx1"/>
              </a:solidFill>
              <a:latin typeface="Papyrus" panose="03070502060502030205" pitchFamily="66" charset="0"/>
            </a:endParaRPr>
          </a:p>
        </p:txBody>
      </p:sp>
      <p:sp>
        <p:nvSpPr>
          <p:cNvPr id="8" name="Scroll: Vertical 7">
            <a:extLst>
              <a:ext uri="{FF2B5EF4-FFF2-40B4-BE49-F238E27FC236}">
                <a16:creationId xmlns:a16="http://schemas.microsoft.com/office/drawing/2014/main" id="{3E702110-A664-47FF-881B-727B140FA62D}"/>
              </a:ext>
            </a:extLst>
          </p:cNvPr>
          <p:cNvSpPr/>
          <p:nvPr/>
        </p:nvSpPr>
        <p:spPr>
          <a:xfrm>
            <a:off x="1396999" y="1863045"/>
            <a:ext cx="4905830" cy="4673600"/>
          </a:xfrm>
          <a:prstGeom prst="verticalScroll">
            <a:avLst/>
          </a:prstGeom>
          <a:solidFill>
            <a:schemeClr val="accent2">
              <a:lumMod val="60000"/>
              <a:lumOff val="40000"/>
            </a:schemeClr>
          </a:solidFill>
          <a:ln>
            <a:solidFill>
              <a:schemeClr val="accent2">
                <a:lumMod val="40000"/>
                <a:lumOff val="60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Gabriola" panose="04040605051002020D02" pitchFamily="82" charset="0"/>
            </a:endParaRPr>
          </a:p>
          <a:p>
            <a:pPr algn="ctr"/>
            <a:endParaRPr lang="en-US" sz="2800" dirty="0">
              <a:solidFill>
                <a:schemeClr val="tx1"/>
              </a:solidFill>
              <a:latin typeface="Gabriola" panose="04040605051002020D02" pitchFamily="82" charset="0"/>
            </a:endParaRPr>
          </a:p>
          <a:p>
            <a:pPr algn="ctr"/>
            <a:r>
              <a:rPr lang="id-ID" sz="2800" dirty="0">
                <a:solidFill>
                  <a:schemeClr val="tx1"/>
                </a:solidFill>
                <a:latin typeface="Gabriola" panose="04040605051002020D02" pitchFamily="82" charset="0"/>
              </a:rPr>
              <a:t>Cyber crime atau kejahatan dunia maya dapat didefenisikan sebagai perbuatan melawan hukum yang dilakukan dengan menggunakan internet yang berbasis pada kecanggihan teknologi komputer dan komunikasi.</a:t>
            </a:r>
            <a:endParaRPr lang="en-US" sz="2800" dirty="0">
              <a:solidFill>
                <a:schemeClr val="tx1"/>
              </a:solidFill>
              <a:latin typeface="Gabriola" panose="04040605051002020D02" pitchFamily="82" charset="0"/>
            </a:endParaRPr>
          </a:p>
          <a:p>
            <a:pPr algn="ctr"/>
            <a:endParaRPr lang="en-US" sz="2800" dirty="0">
              <a:solidFill>
                <a:schemeClr val="tx1"/>
              </a:solidFill>
              <a:latin typeface="Gabriola" panose="04040605051002020D02" pitchFamily="82" charset="0"/>
            </a:endParaRPr>
          </a:p>
          <a:p>
            <a:pPr algn="ctr"/>
            <a:endParaRPr lang="en-US" sz="2800" dirty="0">
              <a:solidFill>
                <a:schemeClr val="tx1"/>
              </a:solidFill>
              <a:latin typeface="Gabriola" panose="04040605051002020D02" pitchFamily="82" charset="0"/>
            </a:endParaRPr>
          </a:p>
        </p:txBody>
      </p:sp>
      <p:sp>
        <p:nvSpPr>
          <p:cNvPr id="9" name="Scroll: Horizontal 8">
            <a:extLst>
              <a:ext uri="{FF2B5EF4-FFF2-40B4-BE49-F238E27FC236}">
                <a16:creationId xmlns:a16="http://schemas.microsoft.com/office/drawing/2014/main" id="{6EA3DC6C-66E1-4B82-96EC-CB17BB43CBC4}"/>
              </a:ext>
            </a:extLst>
          </p:cNvPr>
          <p:cNvSpPr/>
          <p:nvPr/>
        </p:nvSpPr>
        <p:spPr>
          <a:xfrm>
            <a:off x="6620326" y="2177143"/>
            <a:ext cx="5207001" cy="4359502"/>
          </a:xfrm>
          <a:prstGeom prst="horizontalScroll">
            <a:avLst/>
          </a:prstGeom>
          <a:solidFill>
            <a:schemeClr val="accent2">
              <a:lumMod val="60000"/>
              <a:lumOff val="40000"/>
            </a:schemeClr>
          </a:solidFill>
          <a:ln>
            <a:solidFill>
              <a:schemeClr val="accent2">
                <a:lumMod val="40000"/>
                <a:lumOff val="60000"/>
              </a:schemeClr>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d-ID" sz="2800" i="1" dirty="0">
                <a:solidFill>
                  <a:schemeClr val="tx1"/>
                </a:solidFill>
                <a:latin typeface="Gabriola" panose="04040605051002020D02" pitchFamily="82" charset="0"/>
              </a:rPr>
              <a:t>“Cybercrime is used throughout this text to refer to any crime that involves computer and networks, including crimes that do not rely heavily on computer“</a:t>
            </a:r>
            <a:r>
              <a:rPr lang="en-US" sz="2800" i="1" dirty="0">
                <a:solidFill>
                  <a:schemeClr val="tx1"/>
                </a:solidFill>
                <a:latin typeface="Gabriola" panose="04040605051002020D02" pitchFamily="82" charset="0"/>
              </a:rPr>
              <a:t> </a:t>
            </a:r>
          </a:p>
          <a:p>
            <a:pPr algn="r"/>
            <a:r>
              <a:rPr lang="en-US" sz="2800" i="1" dirty="0">
                <a:solidFill>
                  <a:schemeClr val="tx1"/>
                </a:solidFill>
                <a:latin typeface="Gabriola" panose="04040605051002020D02" pitchFamily="82" charset="0"/>
              </a:rPr>
              <a:t>-</a:t>
            </a:r>
            <a:r>
              <a:rPr lang="id-ID" sz="2800" dirty="0">
                <a:solidFill>
                  <a:schemeClr val="tx1"/>
                </a:solidFill>
                <a:latin typeface="Gabriola" panose="04040605051002020D02" pitchFamily="82" charset="0"/>
              </a:rPr>
              <a:t>Eoghan Casey </a:t>
            </a:r>
            <a:endParaRPr lang="en-US" sz="2800" dirty="0">
              <a:solidFill>
                <a:schemeClr val="tx1"/>
              </a:solidFill>
              <a:latin typeface="Gabriola" panose="04040605051002020D02" pitchFamily="82" charset="0"/>
            </a:endParaRPr>
          </a:p>
        </p:txBody>
      </p:sp>
    </p:spTree>
    <p:extLst>
      <p:ext uri="{BB962C8B-B14F-4D97-AF65-F5344CB8AC3E}">
        <p14:creationId xmlns:p14="http://schemas.microsoft.com/office/powerpoint/2010/main" val="32808983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7"/>
                                        </p:tgtEl>
                                      </p:cBhvr>
                                      <p:to x="80000" y="100000"/>
                                    </p:animScale>
                                    <p:anim by="(#ppt_w*0.10)" calcmode="lin" valueType="num">
                                      <p:cBhvr>
                                        <p:cTn id="7" dur="250" autoRev="1" fill="hold">
                                          <p:stCondLst>
                                            <p:cond delay="0"/>
                                          </p:stCondLst>
                                        </p:cTn>
                                        <p:tgtEl>
                                          <p:spTgt spid="7"/>
                                        </p:tgtEl>
                                        <p:attrNameLst>
                                          <p:attrName>ppt_x</p:attrName>
                                        </p:attrNameLst>
                                      </p:cBhvr>
                                    </p:anim>
                                    <p:anim by="(-#ppt_w*0.10)" calcmode="lin" valueType="num">
                                      <p:cBhvr>
                                        <p:cTn id="8" dur="250" autoRev="1" fill="hold">
                                          <p:stCondLst>
                                            <p:cond delay="0"/>
                                          </p:stCondLst>
                                        </p:cTn>
                                        <p:tgtEl>
                                          <p:spTgt spid="7"/>
                                        </p:tgtEl>
                                        <p:attrNameLst>
                                          <p:attrName>ppt_y</p:attrName>
                                        </p:attrNameLst>
                                      </p:cBhvr>
                                    </p:anim>
                                    <p:animRot by="-480000">
                                      <p:cBhvr>
                                        <p:cTn id="9" dur="250" autoRev="1" fill="hold">
                                          <p:stCondLst>
                                            <p:cond delay="0"/>
                                          </p:stCondLst>
                                        </p:cTn>
                                        <p:tgtEl>
                                          <p:spTgt spid="7"/>
                                        </p:tgtEl>
                                        <p:attrNameLst>
                                          <p:attrName>r</p:attrName>
                                        </p:attrNameLst>
                                      </p:cBhvr>
                                    </p:animRo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grpId="0" nodeType="clickEffect">
                                  <p:stCondLst>
                                    <p:cond delay="0"/>
                                  </p:stCondLst>
                                  <p:iterate type="lt">
                                    <p:tmPct val="10000"/>
                                  </p:iterate>
                                  <p:childTnLst>
                                    <p:animScale>
                                      <p:cBhvr>
                                        <p:cTn id="13" dur="250" autoRev="1" fill="hold">
                                          <p:stCondLst>
                                            <p:cond delay="0"/>
                                          </p:stCondLst>
                                        </p:cTn>
                                        <p:tgtEl>
                                          <p:spTgt spid="8"/>
                                        </p:tgtEl>
                                      </p:cBhvr>
                                      <p:to x="80000" y="100000"/>
                                    </p:animScale>
                                    <p:anim by="(#ppt_w*0.10)" calcmode="lin" valueType="num">
                                      <p:cBhvr>
                                        <p:cTn id="14" dur="250" autoRev="1" fill="hold">
                                          <p:stCondLst>
                                            <p:cond delay="0"/>
                                          </p:stCondLst>
                                        </p:cTn>
                                        <p:tgtEl>
                                          <p:spTgt spid="8"/>
                                        </p:tgtEl>
                                        <p:attrNameLst>
                                          <p:attrName>ppt_x</p:attrName>
                                        </p:attrNameLst>
                                      </p:cBhvr>
                                    </p:anim>
                                    <p:anim by="(-#ppt_w*0.10)" calcmode="lin" valueType="num">
                                      <p:cBhvr>
                                        <p:cTn id="15" dur="250" autoRev="1" fill="hold">
                                          <p:stCondLst>
                                            <p:cond delay="0"/>
                                          </p:stCondLst>
                                        </p:cTn>
                                        <p:tgtEl>
                                          <p:spTgt spid="8"/>
                                        </p:tgtEl>
                                        <p:attrNameLst>
                                          <p:attrName>ppt_y</p:attrName>
                                        </p:attrNameLst>
                                      </p:cBhvr>
                                    </p:anim>
                                    <p:animRot by="-480000">
                                      <p:cBhvr>
                                        <p:cTn id="16" dur="250" autoRev="1" fill="hold">
                                          <p:stCondLst>
                                            <p:cond delay="0"/>
                                          </p:stCondLst>
                                        </p:cTn>
                                        <p:tgtEl>
                                          <p:spTgt spid="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6" presetClass="emph" presetSubtype="0" fill="hold" grpId="0" nodeType="clickEffect">
                                  <p:stCondLst>
                                    <p:cond delay="0"/>
                                  </p:stCondLst>
                                  <p:iterate type="lt">
                                    <p:tmPct val="10000"/>
                                  </p:iterate>
                                  <p:childTnLst>
                                    <p:animScale>
                                      <p:cBhvr>
                                        <p:cTn id="20" dur="250" autoRev="1" fill="hold">
                                          <p:stCondLst>
                                            <p:cond delay="0"/>
                                          </p:stCondLst>
                                        </p:cTn>
                                        <p:tgtEl>
                                          <p:spTgt spid="9"/>
                                        </p:tgtEl>
                                      </p:cBhvr>
                                      <p:to x="80000" y="100000"/>
                                    </p:animScale>
                                    <p:anim by="(#ppt_w*0.10)" calcmode="lin" valueType="num">
                                      <p:cBhvr>
                                        <p:cTn id="21" dur="250" autoRev="1" fill="hold">
                                          <p:stCondLst>
                                            <p:cond delay="0"/>
                                          </p:stCondLst>
                                        </p:cTn>
                                        <p:tgtEl>
                                          <p:spTgt spid="9"/>
                                        </p:tgtEl>
                                        <p:attrNameLst>
                                          <p:attrName>ppt_x</p:attrName>
                                        </p:attrNameLst>
                                      </p:cBhvr>
                                    </p:anim>
                                    <p:anim by="(-#ppt_w*0.10)" calcmode="lin" valueType="num">
                                      <p:cBhvr>
                                        <p:cTn id="22" dur="250" autoRev="1" fill="hold">
                                          <p:stCondLst>
                                            <p:cond delay="0"/>
                                          </p:stCondLst>
                                        </p:cTn>
                                        <p:tgtEl>
                                          <p:spTgt spid="9"/>
                                        </p:tgtEl>
                                        <p:attrNameLst>
                                          <p:attrName>ppt_y</p:attrName>
                                        </p:attrNameLst>
                                      </p:cBhvr>
                                    </p:anim>
                                    <p:animRot by="-480000">
                                      <p:cBhvr>
                                        <p:cTn id="23" dur="2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8D06-53F8-4517-B105-634119828746}"/>
              </a:ext>
            </a:extLst>
          </p:cNvPr>
          <p:cNvSpPr>
            <a:spLocks noGrp="1"/>
          </p:cNvSpPr>
          <p:nvPr>
            <p:ph type="title"/>
          </p:nvPr>
        </p:nvSpPr>
        <p:spPr>
          <a:xfrm>
            <a:off x="1645557" y="210647"/>
            <a:ext cx="8900886" cy="794916"/>
          </a:xfrm>
          <a:effectLst>
            <a:glow rad="228600">
              <a:schemeClr val="accent5">
                <a:satMod val="175000"/>
                <a:alpha val="40000"/>
              </a:schemeClr>
            </a:glow>
          </a:effectLst>
        </p:spPr>
        <p:style>
          <a:lnRef idx="1">
            <a:schemeClr val="accent4"/>
          </a:lnRef>
          <a:fillRef idx="2">
            <a:schemeClr val="accent4"/>
          </a:fillRef>
          <a:effectRef idx="1">
            <a:schemeClr val="accent4"/>
          </a:effectRef>
          <a:fontRef idx="minor">
            <a:schemeClr val="dk1"/>
          </a:fontRef>
        </p:style>
        <p:txBody>
          <a:bodyPr>
            <a:normAutofit/>
          </a:bodyPr>
          <a:lstStyle/>
          <a:p>
            <a:pPr algn="ctr"/>
            <a:r>
              <a:rPr lang="id-ID" sz="4000" b="1" dirty="0">
                <a:solidFill>
                  <a:schemeClr val="accent6">
                    <a:lumMod val="50000"/>
                  </a:schemeClr>
                </a:solidFill>
                <a:latin typeface="Exotc350 DmBd BT" panose="04030705050B02020A03" pitchFamily="82" charset="0"/>
              </a:rPr>
              <a:t>Pelanggaran Hukum dalam dunia maya</a:t>
            </a:r>
            <a:endParaRPr lang="en-US" sz="4000" dirty="0">
              <a:solidFill>
                <a:schemeClr val="accent6">
                  <a:lumMod val="50000"/>
                </a:schemeClr>
              </a:solidFill>
              <a:latin typeface="Exotc350 DmBd BT" panose="04030705050B02020A03" pitchFamily="82" charset="0"/>
            </a:endParaRPr>
          </a:p>
        </p:txBody>
      </p:sp>
      <p:sp>
        <p:nvSpPr>
          <p:cNvPr id="5" name="Flowchart: Alternate Process 4">
            <a:extLst>
              <a:ext uri="{FF2B5EF4-FFF2-40B4-BE49-F238E27FC236}">
                <a16:creationId xmlns:a16="http://schemas.microsoft.com/office/drawing/2014/main" id="{D8E7500B-5A2C-44F1-91F3-F9BD409BDCB2}"/>
              </a:ext>
            </a:extLst>
          </p:cNvPr>
          <p:cNvSpPr/>
          <p:nvPr/>
        </p:nvSpPr>
        <p:spPr>
          <a:xfrm>
            <a:off x="1091727" y="145110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id-ID" dirty="0">
                <a:solidFill>
                  <a:schemeClr val="tx1"/>
                </a:solidFill>
              </a:rPr>
              <a:t>Akses Ilegal</a:t>
            </a:r>
            <a:endParaRPr lang="en-US" dirty="0">
              <a:solidFill>
                <a:schemeClr val="tx1"/>
              </a:solidFill>
            </a:endParaRPr>
          </a:p>
          <a:p>
            <a:pPr algn="ctr"/>
            <a:r>
              <a:rPr lang="id-ID" dirty="0">
                <a:solidFill>
                  <a:schemeClr val="tx1"/>
                </a:solidFill>
              </a:rPr>
              <a:t> </a:t>
            </a:r>
            <a:r>
              <a:rPr lang="id-ID" i="1" dirty="0">
                <a:solidFill>
                  <a:schemeClr val="tx1"/>
                </a:solidFill>
              </a:rPr>
              <a:t>(Unauthorized Access)</a:t>
            </a:r>
            <a:endParaRPr lang="en-US" dirty="0">
              <a:solidFill>
                <a:schemeClr val="tx1"/>
              </a:solidFill>
            </a:endParaRPr>
          </a:p>
          <a:p>
            <a:pPr algn="ctr"/>
            <a:r>
              <a:rPr lang="id-ID" i="1" dirty="0">
                <a:solidFill>
                  <a:schemeClr val="tx1"/>
                </a:solidFill>
              </a:rPr>
              <a:t>thorized Access)</a:t>
            </a:r>
            <a:endParaRPr lang="en-US" dirty="0">
              <a:solidFill>
                <a:schemeClr val="tx1"/>
              </a:solidFill>
            </a:endParaRPr>
          </a:p>
        </p:txBody>
      </p:sp>
      <p:sp>
        <p:nvSpPr>
          <p:cNvPr id="6" name="Flowchart: Alternate Process 5">
            <a:extLst>
              <a:ext uri="{FF2B5EF4-FFF2-40B4-BE49-F238E27FC236}">
                <a16:creationId xmlns:a16="http://schemas.microsoft.com/office/drawing/2014/main" id="{9AFB6FDD-04BB-4374-8751-1931DEBC9745}"/>
              </a:ext>
            </a:extLst>
          </p:cNvPr>
          <p:cNvSpPr/>
          <p:nvPr/>
        </p:nvSpPr>
        <p:spPr>
          <a:xfrm>
            <a:off x="4845326" y="145110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id-ID" dirty="0">
                <a:solidFill>
                  <a:schemeClr val="tx1"/>
                </a:solidFill>
              </a:rPr>
              <a:t>Konten Ilegal </a:t>
            </a:r>
            <a:endParaRPr lang="en-US" dirty="0">
              <a:solidFill>
                <a:schemeClr val="tx1"/>
              </a:solidFill>
            </a:endParaRPr>
          </a:p>
          <a:p>
            <a:pPr algn="ctr"/>
            <a:r>
              <a:rPr lang="id-ID" i="1" dirty="0">
                <a:solidFill>
                  <a:schemeClr val="tx1"/>
                </a:solidFill>
              </a:rPr>
              <a:t>(Illegal Contents)</a:t>
            </a:r>
            <a:endParaRPr lang="en-US" dirty="0">
              <a:solidFill>
                <a:schemeClr val="tx1"/>
              </a:solidFill>
            </a:endParaRPr>
          </a:p>
          <a:p>
            <a:pPr algn="ctr"/>
            <a:endParaRPr lang="en-US" dirty="0">
              <a:solidFill>
                <a:schemeClr val="tx1"/>
              </a:solidFill>
            </a:endParaRPr>
          </a:p>
        </p:txBody>
      </p:sp>
      <p:sp>
        <p:nvSpPr>
          <p:cNvPr id="7" name="Flowchart: Alternate Process 6">
            <a:extLst>
              <a:ext uri="{FF2B5EF4-FFF2-40B4-BE49-F238E27FC236}">
                <a16:creationId xmlns:a16="http://schemas.microsoft.com/office/drawing/2014/main" id="{AA6FE2D0-26A3-45EF-B21E-0448EEA4A291}"/>
              </a:ext>
            </a:extLst>
          </p:cNvPr>
          <p:cNvSpPr/>
          <p:nvPr/>
        </p:nvSpPr>
        <p:spPr>
          <a:xfrm>
            <a:off x="8707309" y="145110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id-ID" dirty="0">
                <a:solidFill>
                  <a:schemeClr val="tx1"/>
                </a:solidFill>
              </a:rPr>
              <a:t>Hacking dan Cracking</a:t>
            </a:r>
            <a:endParaRPr lang="en-US" dirty="0">
              <a:solidFill>
                <a:schemeClr val="tx1"/>
              </a:solidFill>
            </a:endParaRPr>
          </a:p>
          <a:p>
            <a:pPr algn="ctr"/>
            <a:endParaRPr lang="en-US" dirty="0">
              <a:solidFill>
                <a:schemeClr val="tx1"/>
              </a:solidFill>
            </a:endParaRPr>
          </a:p>
        </p:txBody>
      </p:sp>
      <p:sp>
        <p:nvSpPr>
          <p:cNvPr id="8" name="Flowchart: Alternate Process 7">
            <a:extLst>
              <a:ext uri="{FF2B5EF4-FFF2-40B4-BE49-F238E27FC236}">
                <a16:creationId xmlns:a16="http://schemas.microsoft.com/office/drawing/2014/main" id="{F5C403D7-3DA4-406E-962D-31F8BBEE5D8B}"/>
              </a:ext>
            </a:extLst>
          </p:cNvPr>
          <p:cNvSpPr/>
          <p:nvPr/>
        </p:nvSpPr>
        <p:spPr>
          <a:xfrm>
            <a:off x="1165561" y="412316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lvl="0" algn="ctr"/>
            <a:r>
              <a:rPr lang="id-ID" dirty="0">
                <a:solidFill>
                  <a:schemeClr val="tx1"/>
                </a:solidFill>
              </a:rPr>
              <a:t>Pencurian Data </a:t>
            </a:r>
            <a:endParaRPr lang="en-US" dirty="0">
              <a:solidFill>
                <a:schemeClr val="tx1"/>
              </a:solidFill>
            </a:endParaRPr>
          </a:p>
          <a:p>
            <a:pPr lvl="0" algn="ctr"/>
            <a:r>
              <a:rPr lang="id-ID" i="1" dirty="0">
                <a:solidFill>
                  <a:schemeClr val="tx1"/>
                </a:solidFill>
              </a:rPr>
              <a:t>(Data Theft)</a:t>
            </a:r>
            <a:endParaRPr lang="en-US" dirty="0">
              <a:solidFill>
                <a:schemeClr val="tx1"/>
              </a:solidFill>
            </a:endParaRPr>
          </a:p>
        </p:txBody>
      </p:sp>
      <p:sp>
        <p:nvSpPr>
          <p:cNvPr id="9" name="Flowchart: Alternate Process 8">
            <a:extLst>
              <a:ext uri="{FF2B5EF4-FFF2-40B4-BE49-F238E27FC236}">
                <a16:creationId xmlns:a16="http://schemas.microsoft.com/office/drawing/2014/main" id="{BAB5E8D7-4AEE-4EA9-9A8F-F3A877718563}"/>
              </a:ext>
            </a:extLst>
          </p:cNvPr>
          <p:cNvSpPr/>
          <p:nvPr/>
        </p:nvSpPr>
        <p:spPr>
          <a:xfrm>
            <a:off x="2831548" y="2759765"/>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id-ID" dirty="0">
                <a:solidFill>
                  <a:schemeClr val="tx1"/>
                </a:solidFill>
              </a:rPr>
              <a:t>Pemalsuan Data </a:t>
            </a:r>
            <a:endParaRPr lang="en-US" dirty="0">
              <a:solidFill>
                <a:schemeClr val="tx1"/>
              </a:solidFill>
            </a:endParaRPr>
          </a:p>
          <a:p>
            <a:pPr algn="ctr"/>
            <a:r>
              <a:rPr lang="id-ID" i="1" dirty="0">
                <a:solidFill>
                  <a:schemeClr val="tx1"/>
                </a:solidFill>
              </a:rPr>
              <a:t>(Data Forgery)</a:t>
            </a:r>
            <a:endParaRPr lang="en-US" dirty="0">
              <a:solidFill>
                <a:schemeClr val="tx1"/>
              </a:solidFill>
            </a:endParaRPr>
          </a:p>
          <a:p>
            <a:pPr algn="ctr"/>
            <a:endParaRPr lang="en-US" dirty="0">
              <a:solidFill>
                <a:schemeClr val="tx1"/>
              </a:solidFill>
            </a:endParaRPr>
          </a:p>
        </p:txBody>
      </p:sp>
      <p:sp>
        <p:nvSpPr>
          <p:cNvPr id="10" name="Flowchart: Alternate Process 9">
            <a:extLst>
              <a:ext uri="{FF2B5EF4-FFF2-40B4-BE49-F238E27FC236}">
                <a16:creationId xmlns:a16="http://schemas.microsoft.com/office/drawing/2014/main" id="{B2632F97-D80D-4772-B0C5-228671B95182}"/>
              </a:ext>
            </a:extLst>
          </p:cNvPr>
          <p:cNvSpPr/>
          <p:nvPr/>
        </p:nvSpPr>
        <p:spPr>
          <a:xfrm>
            <a:off x="6859104" y="2759765"/>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lvl="0" algn="ctr"/>
            <a:r>
              <a:rPr lang="id-ID" dirty="0">
                <a:solidFill>
                  <a:schemeClr val="tx1"/>
                </a:solidFill>
              </a:rPr>
              <a:t>Penyalahgunaan Kartu Kredit </a:t>
            </a:r>
            <a:endParaRPr lang="en-US" dirty="0">
              <a:solidFill>
                <a:schemeClr val="tx1"/>
              </a:solidFill>
            </a:endParaRPr>
          </a:p>
          <a:p>
            <a:pPr lvl="0" algn="ctr"/>
            <a:r>
              <a:rPr lang="id-ID" i="1" dirty="0">
                <a:solidFill>
                  <a:schemeClr val="tx1"/>
                </a:solidFill>
              </a:rPr>
              <a:t>(Carding)</a:t>
            </a:r>
            <a:endParaRPr lang="en-US" dirty="0">
              <a:solidFill>
                <a:schemeClr val="tx1"/>
              </a:solidFill>
            </a:endParaRPr>
          </a:p>
        </p:txBody>
      </p:sp>
      <p:sp>
        <p:nvSpPr>
          <p:cNvPr id="11" name="Flowchart: Alternate Process 10">
            <a:extLst>
              <a:ext uri="{FF2B5EF4-FFF2-40B4-BE49-F238E27FC236}">
                <a16:creationId xmlns:a16="http://schemas.microsoft.com/office/drawing/2014/main" id="{F8624C45-0C4A-4559-8EF0-FF6A7D629BA5}"/>
              </a:ext>
            </a:extLst>
          </p:cNvPr>
          <p:cNvSpPr/>
          <p:nvPr/>
        </p:nvSpPr>
        <p:spPr>
          <a:xfrm>
            <a:off x="4899518" y="411127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id-ID" dirty="0">
                <a:solidFill>
                  <a:schemeClr val="tx1"/>
                </a:solidFill>
              </a:rPr>
              <a:t>Memata-Matai </a:t>
            </a:r>
            <a:endParaRPr lang="en-US" dirty="0">
              <a:solidFill>
                <a:schemeClr val="tx1"/>
              </a:solidFill>
            </a:endParaRPr>
          </a:p>
          <a:p>
            <a:pPr algn="ctr"/>
            <a:r>
              <a:rPr lang="id-ID" i="1" dirty="0">
                <a:solidFill>
                  <a:schemeClr val="tx1"/>
                </a:solidFill>
              </a:rPr>
              <a:t>(Cyber Espionage)</a:t>
            </a:r>
            <a:endParaRPr lang="en-US" dirty="0">
              <a:solidFill>
                <a:schemeClr val="tx1"/>
              </a:solidFill>
            </a:endParaRPr>
          </a:p>
          <a:p>
            <a:pPr algn="ctr"/>
            <a:endParaRPr lang="en-US" dirty="0">
              <a:solidFill>
                <a:schemeClr val="tx1"/>
              </a:solidFill>
            </a:endParaRPr>
          </a:p>
        </p:txBody>
      </p:sp>
      <p:sp>
        <p:nvSpPr>
          <p:cNvPr id="12" name="Flowchart: Alternate Process 11">
            <a:extLst>
              <a:ext uri="{FF2B5EF4-FFF2-40B4-BE49-F238E27FC236}">
                <a16:creationId xmlns:a16="http://schemas.microsoft.com/office/drawing/2014/main" id="{4D3CC972-8AD9-48EE-A53C-68C908E2B58D}"/>
              </a:ext>
            </a:extLst>
          </p:cNvPr>
          <p:cNvSpPr/>
          <p:nvPr/>
        </p:nvSpPr>
        <p:spPr>
          <a:xfrm>
            <a:off x="8707309" y="4123167"/>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id-ID" dirty="0">
                <a:solidFill>
                  <a:schemeClr val="tx1"/>
                </a:solidFill>
              </a:rPr>
              <a:t>Cyber</a:t>
            </a:r>
            <a:r>
              <a:rPr lang="en-US" dirty="0">
                <a:solidFill>
                  <a:schemeClr val="tx1"/>
                </a:solidFill>
              </a:rPr>
              <a:t> </a:t>
            </a:r>
            <a:r>
              <a:rPr lang="id-ID" dirty="0">
                <a:solidFill>
                  <a:schemeClr val="tx1"/>
                </a:solidFill>
              </a:rPr>
              <a:t>Squatting</a:t>
            </a:r>
            <a:endParaRPr lang="en-US" dirty="0">
              <a:solidFill>
                <a:schemeClr val="tx1"/>
              </a:solidFill>
            </a:endParaRPr>
          </a:p>
          <a:p>
            <a:pPr algn="ctr"/>
            <a:endParaRPr lang="en-US" dirty="0">
              <a:solidFill>
                <a:schemeClr val="tx1"/>
              </a:solidFill>
            </a:endParaRPr>
          </a:p>
        </p:txBody>
      </p:sp>
      <p:sp>
        <p:nvSpPr>
          <p:cNvPr id="13" name="Flowchart: Alternate Process 12">
            <a:extLst>
              <a:ext uri="{FF2B5EF4-FFF2-40B4-BE49-F238E27FC236}">
                <a16:creationId xmlns:a16="http://schemas.microsoft.com/office/drawing/2014/main" id="{1370FFAA-F7DA-4781-BA49-4C1C8A2DE095}"/>
              </a:ext>
            </a:extLst>
          </p:cNvPr>
          <p:cNvSpPr/>
          <p:nvPr/>
        </p:nvSpPr>
        <p:spPr>
          <a:xfrm>
            <a:off x="4899518" y="5481375"/>
            <a:ext cx="2501348" cy="967408"/>
          </a:xfrm>
          <a:prstGeom prst="flowChartAlternateProcess">
            <a:avLst/>
          </a:prstGeom>
          <a:effectLst>
            <a:glow rad="139700">
              <a:schemeClr val="accent2">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lvl="0" algn="ctr"/>
            <a:r>
              <a:rPr lang="id-ID" dirty="0">
                <a:solidFill>
                  <a:schemeClr val="tx1"/>
                </a:solidFill>
              </a:rPr>
              <a:t>Cyber Typosquatting</a:t>
            </a:r>
            <a:endParaRPr lang="en-US" dirty="0">
              <a:solidFill>
                <a:schemeClr val="tx1"/>
              </a:solidFill>
            </a:endParaRPr>
          </a:p>
        </p:txBody>
      </p:sp>
    </p:spTree>
    <p:extLst>
      <p:ext uri="{BB962C8B-B14F-4D97-AF65-F5344CB8AC3E}">
        <p14:creationId xmlns:p14="http://schemas.microsoft.com/office/powerpoint/2010/main" val="400597120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6" presetClass="emph" presetSubtype="0" fill="hold" grpId="0" nodeType="clickEffect">
                                  <p:stCondLst>
                                    <p:cond delay="0"/>
                                  </p:stCondLst>
                                  <p:iterate type="lt">
                                    <p:tmPct val="10000"/>
                                  </p:iterate>
                                  <p:childTnLst>
                                    <p:animScale>
                                      <p:cBhvr>
                                        <p:cTn id="13" dur="250" autoRev="1" fill="hold">
                                          <p:stCondLst>
                                            <p:cond delay="0"/>
                                          </p:stCondLst>
                                        </p:cTn>
                                        <p:tgtEl>
                                          <p:spTgt spid="5"/>
                                        </p:tgtEl>
                                      </p:cBhvr>
                                      <p:to x="80000" y="100000"/>
                                    </p:animScale>
                                    <p:anim by="(#ppt_w*0.10)" calcmode="lin" valueType="num">
                                      <p:cBhvr>
                                        <p:cTn id="14" dur="250" autoRev="1" fill="hold">
                                          <p:stCondLst>
                                            <p:cond delay="0"/>
                                          </p:stCondLst>
                                        </p:cTn>
                                        <p:tgtEl>
                                          <p:spTgt spid="5"/>
                                        </p:tgtEl>
                                        <p:attrNameLst>
                                          <p:attrName>ppt_x</p:attrName>
                                        </p:attrNameLst>
                                      </p:cBhvr>
                                    </p:anim>
                                    <p:anim by="(-#ppt_w*0.10)" calcmode="lin" valueType="num">
                                      <p:cBhvr>
                                        <p:cTn id="15" dur="250" autoRev="1" fill="hold">
                                          <p:stCondLst>
                                            <p:cond delay="0"/>
                                          </p:stCondLst>
                                        </p:cTn>
                                        <p:tgtEl>
                                          <p:spTgt spid="5"/>
                                        </p:tgtEl>
                                        <p:attrNameLst>
                                          <p:attrName>ppt_y</p:attrName>
                                        </p:attrNameLst>
                                      </p:cBhvr>
                                    </p:anim>
                                    <p:animRot by="-480000">
                                      <p:cBhvr>
                                        <p:cTn id="16" dur="250" autoRev="1" fill="hold">
                                          <p:stCondLst>
                                            <p:cond delay="0"/>
                                          </p:stCondLst>
                                        </p:cTn>
                                        <p:tgtEl>
                                          <p:spTgt spid="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36" presetClass="emph" presetSubtype="0" fill="hold" grpId="0" nodeType="clickEffect">
                                  <p:stCondLst>
                                    <p:cond delay="0"/>
                                  </p:stCondLst>
                                  <p:iterate type="lt">
                                    <p:tmPct val="10000"/>
                                  </p:iterate>
                                  <p:childTnLst>
                                    <p:animScale>
                                      <p:cBhvr>
                                        <p:cTn id="38" dur="250" autoRev="1" fill="hold">
                                          <p:stCondLst>
                                            <p:cond delay="0"/>
                                          </p:stCondLst>
                                        </p:cTn>
                                        <p:tgtEl>
                                          <p:spTgt spid="7"/>
                                        </p:tgtEl>
                                      </p:cBhvr>
                                      <p:to x="80000" y="100000"/>
                                    </p:animScale>
                                    <p:anim by="(#ppt_w*0.10)" calcmode="lin" valueType="num">
                                      <p:cBhvr>
                                        <p:cTn id="39" dur="250" autoRev="1" fill="hold">
                                          <p:stCondLst>
                                            <p:cond delay="0"/>
                                          </p:stCondLst>
                                        </p:cTn>
                                        <p:tgtEl>
                                          <p:spTgt spid="7"/>
                                        </p:tgtEl>
                                        <p:attrNameLst>
                                          <p:attrName>ppt_x</p:attrName>
                                        </p:attrNameLst>
                                      </p:cBhvr>
                                    </p:anim>
                                    <p:anim by="(-#ppt_w*0.10)" calcmode="lin" valueType="num">
                                      <p:cBhvr>
                                        <p:cTn id="40" dur="250" autoRev="1" fill="hold">
                                          <p:stCondLst>
                                            <p:cond delay="0"/>
                                          </p:stCondLst>
                                        </p:cTn>
                                        <p:tgtEl>
                                          <p:spTgt spid="7"/>
                                        </p:tgtEl>
                                        <p:attrNameLst>
                                          <p:attrName>ppt_y</p:attrName>
                                        </p:attrNameLst>
                                      </p:cBhvr>
                                    </p:anim>
                                    <p:animRot by="-480000">
                                      <p:cBhvr>
                                        <p:cTn id="41" dur="250" autoRev="1" fill="hold">
                                          <p:stCondLst>
                                            <p:cond delay="0"/>
                                          </p:stCondLst>
                                        </p:cTn>
                                        <p:tgtEl>
                                          <p:spTgt spid="7"/>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80">
                                          <p:stCondLst>
                                            <p:cond delay="0"/>
                                          </p:stCondLst>
                                        </p:cTn>
                                        <p:tgtEl>
                                          <p:spTgt spid="9"/>
                                        </p:tgtEl>
                                      </p:cBhvr>
                                    </p:animEffect>
                                    <p:anim calcmode="lin" valueType="num">
                                      <p:cBhvr>
                                        <p:cTn id="4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2" dur="26">
                                          <p:stCondLst>
                                            <p:cond delay="650"/>
                                          </p:stCondLst>
                                        </p:cTn>
                                        <p:tgtEl>
                                          <p:spTgt spid="9"/>
                                        </p:tgtEl>
                                      </p:cBhvr>
                                      <p:to x="100000" y="60000"/>
                                    </p:animScale>
                                    <p:animScale>
                                      <p:cBhvr>
                                        <p:cTn id="53" dur="166" decel="50000">
                                          <p:stCondLst>
                                            <p:cond delay="676"/>
                                          </p:stCondLst>
                                        </p:cTn>
                                        <p:tgtEl>
                                          <p:spTgt spid="9"/>
                                        </p:tgtEl>
                                      </p:cBhvr>
                                      <p:to x="100000" y="100000"/>
                                    </p:animScale>
                                    <p:animScale>
                                      <p:cBhvr>
                                        <p:cTn id="54" dur="26">
                                          <p:stCondLst>
                                            <p:cond delay="1312"/>
                                          </p:stCondLst>
                                        </p:cTn>
                                        <p:tgtEl>
                                          <p:spTgt spid="9"/>
                                        </p:tgtEl>
                                      </p:cBhvr>
                                      <p:to x="100000" y="80000"/>
                                    </p:animScale>
                                    <p:animScale>
                                      <p:cBhvr>
                                        <p:cTn id="55" dur="166" decel="50000">
                                          <p:stCondLst>
                                            <p:cond delay="1338"/>
                                          </p:stCondLst>
                                        </p:cTn>
                                        <p:tgtEl>
                                          <p:spTgt spid="9"/>
                                        </p:tgtEl>
                                      </p:cBhvr>
                                      <p:to x="100000" y="100000"/>
                                    </p:animScale>
                                    <p:animScale>
                                      <p:cBhvr>
                                        <p:cTn id="56" dur="26">
                                          <p:stCondLst>
                                            <p:cond delay="1642"/>
                                          </p:stCondLst>
                                        </p:cTn>
                                        <p:tgtEl>
                                          <p:spTgt spid="9"/>
                                        </p:tgtEl>
                                      </p:cBhvr>
                                      <p:to x="100000" y="90000"/>
                                    </p:animScale>
                                    <p:animScale>
                                      <p:cBhvr>
                                        <p:cTn id="57" dur="166" decel="50000">
                                          <p:stCondLst>
                                            <p:cond delay="1668"/>
                                          </p:stCondLst>
                                        </p:cTn>
                                        <p:tgtEl>
                                          <p:spTgt spid="9"/>
                                        </p:tgtEl>
                                      </p:cBhvr>
                                      <p:to x="100000" y="100000"/>
                                    </p:animScale>
                                    <p:animScale>
                                      <p:cBhvr>
                                        <p:cTn id="58" dur="26">
                                          <p:stCondLst>
                                            <p:cond delay="1808"/>
                                          </p:stCondLst>
                                        </p:cTn>
                                        <p:tgtEl>
                                          <p:spTgt spid="9"/>
                                        </p:tgtEl>
                                      </p:cBhvr>
                                      <p:to x="100000" y="95000"/>
                                    </p:animScale>
                                    <p:animScale>
                                      <p:cBhvr>
                                        <p:cTn id="59" dur="166" decel="50000">
                                          <p:stCondLst>
                                            <p:cond delay="1834"/>
                                          </p:stCondLst>
                                        </p:cTn>
                                        <p:tgtEl>
                                          <p:spTgt spid="9"/>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down)">
                                      <p:cBhvr>
                                        <p:cTn id="64" dur="580">
                                          <p:stCondLst>
                                            <p:cond delay="0"/>
                                          </p:stCondLst>
                                        </p:cTn>
                                        <p:tgtEl>
                                          <p:spTgt spid="10"/>
                                        </p:tgtEl>
                                      </p:cBhvr>
                                    </p:animEffect>
                                    <p:anim calcmode="lin" valueType="num">
                                      <p:cBhvr>
                                        <p:cTn id="65"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0" dur="26">
                                          <p:stCondLst>
                                            <p:cond delay="650"/>
                                          </p:stCondLst>
                                        </p:cTn>
                                        <p:tgtEl>
                                          <p:spTgt spid="10"/>
                                        </p:tgtEl>
                                      </p:cBhvr>
                                      <p:to x="100000" y="60000"/>
                                    </p:animScale>
                                    <p:animScale>
                                      <p:cBhvr>
                                        <p:cTn id="71" dur="166" decel="50000">
                                          <p:stCondLst>
                                            <p:cond delay="676"/>
                                          </p:stCondLst>
                                        </p:cTn>
                                        <p:tgtEl>
                                          <p:spTgt spid="10"/>
                                        </p:tgtEl>
                                      </p:cBhvr>
                                      <p:to x="100000" y="100000"/>
                                    </p:animScale>
                                    <p:animScale>
                                      <p:cBhvr>
                                        <p:cTn id="72" dur="26">
                                          <p:stCondLst>
                                            <p:cond delay="1312"/>
                                          </p:stCondLst>
                                        </p:cTn>
                                        <p:tgtEl>
                                          <p:spTgt spid="10"/>
                                        </p:tgtEl>
                                      </p:cBhvr>
                                      <p:to x="100000" y="80000"/>
                                    </p:animScale>
                                    <p:animScale>
                                      <p:cBhvr>
                                        <p:cTn id="73" dur="166" decel="50000">
                                          <p:stCondLst>
                                            <p:cond delay="1338"/>
                                          </p:stCondLst>
                                        </p:cTn>
                                        <p:tgtEl>
                                          <p:spTgt spid="10"/>
                                        </p:tgtEl>
                                      </p:cBhvr>
                                      <p:to x="100000" y="100000"/>
                                    </p:animScale>
                                    <p:animScale>
                                      <p:cBhvr>
                                        <p:cTn id="74" dur="26">
                                          <p:stCondLst>
                                            <p:cond delay="1642"/>
                                          </p:stCondLst>
                                        </p:cTn>
                                        <p:tgtEl>
                                          <p:spTgt spid="10"/>
                                        </p:tgtEl>
                                      </p:cBhvr>
                                      <p:to x="100000" y="90000"/>
                                    </p:animScale>
                                    <p:animScale>
                                      <p:cBhvr>
                                        <p:cTn id="75" dur="166" decel="50000">
                                          <p:stCondLst>
                                            <p:cond delay="1668"/>
                                          </p:stCondLst>
                                        </p:cTn>
                                        <p:tgtEl>
                                          <p:spTgt spid="10"/>
                                        </p:tgtEl>
                                      </p:cBhvr>
                                      <p:to x="100000" y="100000"/>
                                    </p:animScale>
                                    <p:animScale>
                                      <p:cBhvr>
                                        <p:cTn id="76" dur="26">
                                          <p:stCondLst>
                                            <p:cond delay="1808"/>
                                          </p:stCondLst>
                                        </p:cTn>
                                        <p:tgtEl>
                                          <p:spTgt spid="10"/>
                                        </p:tgtEl>
                                      </p:cBhvr>
                                      <p:to x="100000" y="95000"/>
                                    </p:animScale>
                                    <p:animScale>
                                      <p:cBhvr>
                                        <p:cTn id="77" dur="166" decel="50000">
                                          <p:stCondLst>
                                            <p:cond delay="1834"/>
                                          </p:stCondLst>
                                        </p:cTn>
                                        <p:tgtEl>
                                          <p:spTgt spid="10"/>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36" presetClass="emph" presetSubtype="0" fill="hold" grpId="0" nodeType="clickEffect">
                                  <p:stCondLst>
                                    <p:cond delay="0"/>
                                  </p:stCondLst>
                                  <p:iterate type="lt">
                                    <p:tmPct val="10000"/>
                                  </p:iterate>
                                  <p:childTnLst>
                                    <p:animScale>
                                      <p:cBhvr>
                                        <p:cTn id="81" dur="250" autoRev="1" fill="hold">
                                          <p:stCondLst>
                                            <p:cond delay="0"/>
                                          </p:stCondLst>
                                        </p:cTn>
                                        <p:tgtEl>
                                          <p:spTgt spid="8"/>
                                        </p:tgtEl>
                                      </p:cBhvr>
                                      <p:to x="80000" y="100000"/>
                                    </p:animScale>
                                    <p:anim by="(#ppt_w*0.10)" calcmode="lin" valueType="num">
                                      <p:cBhvr>
                                        <p:cTn id="82" dur="250" autoRev="1" fill="hold">
                                          <p:stCondLst>
                                            <p:cond delay="0"/>
                                          </p:stCondLst>
                                        </p:cTn>
                                        <p:tgtEl>
                                          <p:spTgt spid="8"/>
                                        </p:tgtEl>
                                        <p:attrNameLst>
                                          <p:attrName>ppt_x</p:attrName>
                                        </p:attrNameLst>
                                      </p:cBhvr>
                                    </p:anim>
                                    <p:anim by="(-#ppt_w*0.10)" calcmode="lin" valueType="num">
                                      <p:cBhvr>
                                        <p:cTn id="83" dur="250" autoRev="1" fill="hold">
                                          <p:stCondLst>
                                            <p:cond delay="0"/>
                                          </p:stCondLst>
                                        </p:cTn>
                                        <p:tgtEl>
                                          <p:spTgt spid="8"/>
                                        </p:tgtEl>
                                        <p:attrNameLst>
                                          <p:attrName>ppt_y</p:attrName>
                                        </p:attrNameLst>
                                      </p:cBhvr>
                                    </p:anim>
                                    <p:animRot by="-480000">
                                      <p:cBhvr>
                                        <p:cTn id="84" dur="250" autoRev="1" fill="hold">
                                          <p:stCondLst>
                                            <p:cond delay="0"/>
                                          </p:stCondLst>
                                        </p:cTn>
                                        <p:tgtEl>
                                          <p:spTgt spid="8"/>
                                        </p:tgtEl>
                                        <p:attrNameLst>
                                          <p:attrName>r</p:attrName>
                                        </p:attrNameLst>
                                      </p:cBhvr>
                                    </p:animRot>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down)">
                                      <p:cBhvr>
                                        <p:cTn id="89" dur="580">
                                          <p:stCondLst>
                                            <p:cond delay="0"/>
                                          </p:stCondLst>
                                        </p:cTn>
                                        <p:tgtEl>
                                          <p:spTgt spid="11"/>
                                        </p:tgtEl>
                                      </p:cBhvr>
                                    </p:animEffect>
                                    <p:anim calcmode="lin" valueType="num">
                                      <p:cBhvr>
                                        <p:cTn id="90"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95" dur="26">
                                          <p:stCondLst>
                                            <p:cond delay="650"/>
                                          </p:stCondLst>
                                        </p:cTn>
                                        <p:tgtEl>
                                          <p:spTgt spid="11"/>
                                        </p:tgtEl>
                                      </p:cBhvr>
                                      <p:to x="100000" y="60000"/>
                                    </p:animScale>
                                    <p:animScale>
                                      <p:cBhvr>
                                        <p:cTn id="96" dur="166" decel="50000">
                                          <p:stCondLst>
                                            <p:cond delay="676"/>
                                          </p:stCondLst>
                                        </p:cTn>
                                        <p:tgtEl>
                                          <p:spTgt spid="11"/>
                                        </p:tgtEl>
                                      </p:cBhvr>
                                      <p:to x="100000" y="100000"/>
                                    </p:animScale>
                                    <p:animScale>
                                      <p:cBhvr>
                                        <p:cTn id="97" dur="26">
                                          <p:stCondLst>
                                            <p:cond delay="1312"/>
                                          </p:stCondLst>
                                        </p:cTn>
                                        <p:tgtEl>
                                          <p:spTgt spid="11"/>
                                        </p:tgtEl>
                                      </p:cBhvr>
                                      <p:to x="100000" y="80000"/>
                                    </p:animScale>
                                    <p:animScale>
                                      <p:cBhvr>
                                        <p:cTn id="98" dur="166" decel="50000">
                                          <p:stCondLst>
                                            <p:cond delay="1338"/>
                                          </p:stCondLst>
                                        </p:cTn>
                                        <p:tgtEl>
                                          <p:spTgt spid="11"/>
                                        </p:tgtEl>
                                      </p:cBhvr>
                                      <p:to x="100000" y="100000"/>
                                    </p:animScale>
                                    <p:animScale>
                                      <p:cBhvr>
                                        <p:cTn id="99" dur="26">
                                          <p:stCondLst>
                                            <p:cond delay="1642"/>
                                          </p:stCondLst>
                                        </p:cTn>
                                        <p:tgtEl>
                                          <p:spTgt spid="11"/>
                                        </p:tgtEl>
                                      </p:cBhvr>
                                      <p:to x="100000" y="90000"/>
                                    </p:animScale>
                                    <p:animScale>
                                      <p:cBhvr>
                                        <p:cTn id="100" dur="166" decel="50000">
                                          <p:stCondLst>
                                            <p:cond delay="1668"/>
                                          </p:stCondLst>
                                        </p:cTn>
                                        <p:tgtEl>
                                          <p:spTgt spid="11"/>
                                        </p:tgtEl>
                                      </p:cBhvr>
                                      <p:to x="100000" y="100000"/>
                                    </p:animScale>
                                    <p:animScale>
                                      <p:cBhvr>
                                        <p:cTn id="101" dur="26">
                                          <p:stCondLst>
                                            <p:cond delay="1808"/>
                                          </p:stCondLst>
                                        </p:cTn>
                                        <p:tgtEl>
                                          <p:spTgt spid="11"/>
                                        </p:tgtEl>
                                      </p:cBhvr>
                                      <p:to x="100000" y="95000"/>
                                    </p:animScale>
                                    <p:animScale>
                                      <p:cBhvr>
                                        <p:cTn id="102" dur="166" decel="50000">
                                          <p:stCondLst>
                                            <p:cond delay="1834"/>
                                          </p:stCondLst>
                                        </p:cTn>
                                        <p:tgtEl>
                                          <p:spTgt spid="11"/>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36" presetClass="emph" presetSubtype="0" fill="hold" grpId="0" nodeType="clickEffect">
                                  <p:stCondLst>
                                    <p:cond delay="0"/>
                                  </p:stCondLst>
                                  <p:iterate type="lt">
                                    <p:tmPct val="10000"/>
                                  </p:iterate>
                                  <p:childTnLst>
                                    <p:animScale>
                                      <p:cBhvr>
                                        <p:cTn id="106" dur="250" autoRev="1" fill="hold">
                                          <p:stCondLst>
                                            <p:cond delay="0"/>
                                          </p:stCondLst>
                                        </p:cTn>
                                        <p:tgtEl>
                                          <p:spTgt spid="12"/>
                                        </p:tgtEl>
                                      </p:cBhvr>
                                      <p:to x="80000" y="100000"/>
                                    </p:animScale>
                                    <p:anim by="(#ppt_w*0.10)" calcmode="lin" valueType="num">
                                      <p:cBhvr>
                                        <p:cTn id="107" dur="250" autoRev="1" fill="hold">
                                          <p:stCondLst>
                                            <p:cond delay="0"/>
                                          </p:stCondLst>
                                        </p:cTn>
                                        <p:tgtEl>
                                          <p:spTgt spid="12"/>
                                        </p:tgtEl>
                                        <p:attrNameLst>
                                          <p:attrName>ppt_x</p:attrName>
                                        </p:attrNameLst>
                                      </p:cBhvr>
                                    </p:anim>
                                    <p:anim by="(-#ppt_w*0.10)" calcmode="lin" valueType="num">
                                      <p:cBhvr>
                                        <p:cTn id="108" dur="250" autoRev="1" fill="hold">
                                          <p:stCondLst>
                                            <p:cond delay="0"/>
                                          </p:stCondLst>
                                        </p:cTn>
                                        <p:tgtEl>
                                          <p:spTgt spid="12"/>
                                        </p:tgtEl>
                                        <p:attrNameLst>
                                          <p:attrName>ppt_y</p:attrName>
                                        </p:attrNameLst>
                                      </p:cBhvr>
                                    </p:anim>
                                    <p:animRot by="-480000">
                                      <p:cBhvr>
                                        <p:cTn id="109" dur="250" autoRev="1" fill="hold">
                                          <p:stCondLst>
                                            <p:cond delay="0"/>
                                          </p:stCondLst>
                                        </p:cTn>
                                        <p:tgtEl>
                                          <p:spTgt spid="12"/>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grpId="0" nodeType="click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wipe(down)">
                                      <p:cBhvr>
                                        <p:cTn id="114" dur="580">
                                          <p:stCondLst>
                                            <p:cond delay="0"/>
                                          </p:stCondLst>
                                        </p:cTn>
                                        <p:tgtEl>
                                          <p:spTgt spid="13"/>
                                        </p:tgtEl>
                                      </p:cBhvr>
                                    </p:animEffect>
                                    <p:anim calcmode="lin" valueType="num">
                                      <p:cBhvr>
                                        <p:cTn id="115"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0" dur="26">
                                          <p:stCondLst>
                                            <p:cond delay="650"/>
                                          </p:stCondLst>
                                        </p:cTn>
                                        <p:tgtEl>
                                          <p:spTgt spid="13"/>
                                        </p:tgtEl>
                                      </p:cBhvr>
                                      <p:to x="100000" y="60000"/>
                                    </p:animScale>
                                    <p:animScale>
                                      <p:cBhvr>
                                        <p:cTn id="121" dur="166" decel="50000">
                                          <p:stCondLst>
                                            <p:cond delay="676"/>
                                          </p:stCondLst>
                                        </p:cTn>
                                        <p:tgtEl>
                                          <p:spTgt spid="13"/>
                                        </p:tgtEl>
                                      </p:cBhvr>
                                      <p:to x="100000" y="100000"/>
                                    </p:animScale>
                                    <p:animScale>
                                      <p:cBhvr>
                                        <p:cTn id="122" dur="26">
                                          <p:stCondLst>
                                            <p:cond delay="1312"/>
                                          </p:stCondLst>
                                        </p:cTn>
                                        <p:tgtEl>
                                          <p:spTgt spid="13"/>
                                        </p:tgtEl>
                                      </p:cBhvr>
                                      <p:to x="100000" y="80000"/>
                                    </p:animScale>
                                    <p:animScale>
                                      <p:cBhvr>
                                        <p:cTn id="123" dur="166" decel="50000">
                                          <p:stCondLst>
                                            <p:cond delay="1338"/>
                                          </p:stCondLst>
                                        </p:cTn>
                                        <p:tgtEl>
                                          <p:spTgt spid="13"/>
                                        </p:tgtEl>
                                      </p:cBhvr>
                                      <p:to x="100000" y="100000"/>
                                    </p:animScale>
                                    <p:animScale>
                                      <p:cBhvr>
                                        <p:cTn id="124" dur="26">
                                          <p:stCondLst>
                                            <p:cond delay="1642"/>
                                          </p:stCondLst>
                                        </p:cTn>
                                        <p:tgtEl>
                                          <p:spTgt spid="13"/>
                                        </p:tgtEl>
                                      </p:cBhvr>
                                      <p:to x="100000" y="90000"/>
                                    </p:animScale>
                                    <p:animScale>
                                      <p:cBhvr>
                                        <p:cTn id="125" dur="166" decel="50000">
                                          <p:stCondLst>
                                            <p:cond delay="1668"/>
                                          </p:stCondLst>
                                        </p:cTn>
                                        <p:tgtEl>
                                          <p:spTgt spid="13"/>
                                        </p:tgtEl>
                                      </p:cBhvr>
                                      <p:to x="100000" y="100000"/>
                                    </p:animScale>
                                    <p:animScale>
                                      <p:cBhvr>
                                        <p:cTn id="126" dur="26">
                                          <p:stCondLst>
                                            <p:cond delay="1808"/>
                                          </p:stCondLst>
                                        </p:cTn>
                                        <p:tgtEl>
                                          <p:spTgt spid="13"/>
                                        </p:tgtEl>
                                      </p:cBhvr>
                                      <p:to x="100000" y="95000"/>
                                    </p:animScale>
                                    <p:animScale>
                                      <p:cBhvr>
                                        <p:cTn id="127"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188BD4-C699-4AAC-ADD3-E4BF3848E889}"/>
              </a:ext>
            </a:extLst>
          </p:cNvPr>
          <p:cNvSpPr>
            <a:spLocks noGrp="1"/>
          </p:cNvSpPr>
          <p:nvPr>
            <p:ph type="subTitle" idx="1"/>
          </p:nvPr>
        </p:nvSpPr>
        <p:spPr>
          <a:xfrm>
            <a:off x="1523999" y="2206172"/>
            <a:ext cx="9144000" cy="3660093"/>
          </a:xfrm>
          <a:solidFill>
            <a:schemeClr val="accent4">
              <a:lumMod val="40000"/>
              <a:lumOff val="60000"/>
            </a:schemeClr>
          </a:solidFill>
        </p:spPr>
        <p:txBody>
          <a:bodyPr>
            <a:noAutofit/>
          </a:bodyPr>
          <a:lstStyle/>
          <a:p>
            <a:endParaRPr lang="en-US" sz="3600" dirty="0">
              <a:latin typeface="Gabriola" panose="04040605051002020D02" pitchFamily="82" charset="0"/>
            </a:endParaRPr>
          </a:p>
          <a:p>
            <a:r>
              <a:rPr lang="id-ID" sz="3600" dirty="0">
                <a:latin typeface="Gabriola" panose="04040605051002020D02" pitchFamily="82" charset="0"/>
              </a:rPr>
              <a:t>Perjudian online ini terjadi di dua daerah bersamaan yaitu di Semarang,</a:t>
            </a:r>
            <a:r>
              <a:rPr lang="en-US" sz="3600" dirty="0">
                <a:latin typeface="Gabriola" panose="04040605051002020D02" pitchFamily="82" charset="0"/>
              </a:rPr>
              <a:t> </a:t>
            </a:r>
            <a:r>
              <a:rPr lang="id-ID" sz="3600" dirty="0">
                <a:latin typeface="Gabriola" panose="04040605051002020D02" pitchFamily="82" charset="0"/>
              </a:rPr>
              <a:t>Jawa Tengah dan di Lamongan Jawa Timur.</a:t>
            </a:r>
            <a:r>
              <a:rPr lang="en-US" sz="3600" dirty="0">
                <a:latin typeface="Gabriola" panose="04040605051002020D02" pitchFamily="82" charset="0"/>
              </a:rPr>
              <a:t> </a:t>
            </a:r>
          </a:p>
          <a:p>
            <a:r>
              <a:rPr lang="id-ID" sz="3600" dirty="0">
                <a:latin typeface="Gabriola" panose="04040605051002020D02" pitchFamily="82" charset="0"/>
              </a:rPr>
              <a:t>Judi online di Semarang tersebut beroperasi lewat situs </a:t>
            </a:r>
            <a:r>
              <a:rPr lang="id-ID" sz="3600" dirty="0">
                <a:solidFill>
                  <a:srgbClr val="FF0000"/>
                </a:solidFill>
                <a:latin typeface="Gabriola" panose="04040605051002020D02" pitchFamily="82" charset="0"/>
                <a:hlinkClick r:id="rId3">
                  <a:extLst>
                    <a:ext uri="{A12FA001-AC4F-418D-AE19-62706E023703}">
                      <ahyp:hlinkClr xmlns:ahyp="http://schemas.microsoft.com/office/drawing/2018/hyperlinkcolor" val="tx"/>
                    </a:ext>
                  </a:extLst>
                </a:hlinkClick>
              </a:rPr>
              <a:t>www.sc30.net</a:t>
            </a:r>
            <a:r>
              <a:rPr lang="id-ID" sz="3600" dirty="0">
                <a:latin typeface="Gabriola" panose="04040605051002020D02" pitchFamily="82" charset="0"/>
              </a:rPr>
              <a:t>, sedangkan di Lamongan menggunakan alamat situs </a:t>
            </a:r>
            <a:r>
              <a:rPr lang="id-ID" sz="3600" dirty="0">
                <a:solidFill>
                  <a:srgbClr val="FF0000"/>
                </a:solidFill>
                <a:latin typeface="Gabriola" panose="04040605051002020D02" pitchFamily="82" charset="0"/>
                <a:hlinkClick r:id="rId4">
                  <a:extLst>
                    <a:ext uri="{A12FA001-AC4F-418D-AE19-62706E023703}">
                      <ahyp:hlinkClr xmlns:ahyp="http://schemas.microsoft.com/office/drawing/2018/hyperlinkcolor" val="tx"/>
                    </a:ext>
                  </a:extLst>
                </a:hlinkClick>
              </a:rPr>
              <a:t>www.sbobet.com</a:t>
            </a:r>
            <a:endParaRPr lang="en-US" sz="3600" dirty="0">
              <a:solidFill>
                <a:srgbClr val="FF0000"/>
              </a:solidFill>
              <a:latin typeface="Gabriola" panose="04040605051002020D02" pitchFamily="82" charset="0"/>
            </a:endParaRPr>
          </a:p>
        </p:txBody>
      </p:sp>
      <p:sp>
        <p:nvSpPr>
          <p:cNvPr id="9" name="Flowchart: Alternate Process 8">
            <a:extLst>
              <a:ext uri="{FF2B5EF4-FFF2-40B4-BE49-F238E27FC236}">
                <a16:creationId xmlns:a16="http://schemas.microsoft.com/office/drawing/2014/main" id="{C7CAD2E6-09EC-4461-BA29-A82C6BC8481E}"/>
              </a:ext>
            </a:extLst>
          </p:cNvPr>
          <p:cNvSpPr/>
          <p:nvPr/>
        </p:nvSpPr>
        <p:spPr>
          <a:xfrm>
            <a:off x="2416628" y="541791"/>
            <a:ext cx="7358743" cy="1161143"/>
          </a:xfrm>
          <a:prstGeom prst="flowChartAlternateProcess">
            <a:avLst/>
          </a:prstGeom>
          <a:solidFill>
            <a:schemeClr val="accent4">
              <a:lumMod val="40000"/>
              <a:lumOff val="60000"/>
            </a:schemeClr>
          </a:solidFill>
          <a:ln>
            <a:solidFill>
              <a:schemeClr val="tx1"/>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400" b="1" dirty="0">
                <a:solidFill>
                  <a:schemeClr val="tx1"/>
                </a:solidFill>
                <a:latin typeface="Brush Script MT" panose="03060802040406070304" pitchFamily="66" charset="0"/>
              </a:rPr>
              <a:t>Perjudian Online Bola</a:t>
            </a:r>
            <a:endParaRPr lang="en-US" sz="5400" dirty="0">
              <a:solidFill>
                <a:schemeClr val="tx1"/>
              </a:solidFill>
            </a:endParaRPr>
          </a:p>
        </p:txBody>
      </p:sp>
    </p:spTree>
    <p:extLst>
      <p:ext uri="{BB962C8B-B14F-4D97-AF65-F5344CB8AC3E}">
        <p14:creationId xmlns:p14="http://schemas.microsoft.com/office/powerpoint/2010/main" val="233253979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622</Words>
  <Application>Microsoft Office PowerPoint</Application>
  <PresentationFormat>Widescreen</PresentationFormat>
  <Paragraphs>64</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Brush Script MT</vt:lpstr>
      <vt:lpstr>Calibri</vt:lpstr>
      <vt:lpstr>Calibri Light</vt:lpstr>
      <vt:lpstr>Exotc350 DmBd BT</vt:lpstr>
      <vt:lpstr>Freestyle Script</vt:lpstr>
      <vt:lpstr>Gabriola</vt:lpstr>
      <vt:lpstr>Papyrus</vt:lpstr>
      <vt:lpstr>Office Theme</vt:lpstr>
      <vt:lpstr>PowerPoint Presentation</vt:lpstr>
      <vt:lpstr>Abdullah Kamil Khabari 19160412 Aldania Aprilian 19160979 Allisa Rahma Melindasari 19160058 Ina Agustina 19160660 Jayus Lustrilanang  Muhammad Zulfiansyah Pratama 19160410 M. Azhar Lihan Sandy 19160616 Putri Sagara Lingga W 19161394 Rinaldy Ramdan Sultoni 19160404</vt:lpstr>
      <vt:lpstr>Tinjauan Kriminologis Perjudian Online</vt:lpstr>
      <vt:lpstr>Latar Belakang</vt:lpstr>
      <vt:lpstr>PowerPoint Presentation</vt:lpstr>
      <vt:lpstr>PowerPoint Presentation</vt:lpstr>
      <vt:lpstr>PowerPoint Presentation</vt:lpstr>
      <vt:lpstr>Pelanggaran Hukum dalam dunia maya</vt:lpstr>
      <vt:lpstr>PowerPoint Presentation</vt:lpstr>
      <vt:lpstr>Untuk kasus perjudian online di Semarang, prakteknya menggunakan sistem member yang semua anggotanya mendaftar pada admin dalam dua situs atau menghubungi no hp 0811XXXXXXXX dan 024-356XXXX, setiap petaruh memasang uang Rp. 100.000 hingga 20.000.000. </vt:lpstr>
      <vt:lpstr>Undang-Undang Tentang Perjudian Online</vt:lpstr>
      <vt:lpstr>Permasalahan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Aldania Aprilian</dc:creator>
  <cp:lastModifiedBy>Aldania Aprilian</cp:lastModifiedBy>
  <cp:revision>47</cp:revision>
  <dcterms:created xsi:type="dcterms:W3CDTF">2019-05-11T05:14:51Z</dcterms:created>
  <dcterms:modified xsi:type="dcterms:W3CDTF">2019-05-12T18:46:16Z</dcterms:modified>
</cp:coreProperties>
</file>